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39" r:id="rId2"/>
  </p:sldMasterIdLst>
  <p:notesMasterIdLst>
    <p:notesMasterId r:id="rId9"/>
  </p:notesMasterIdLst>
  <p:handoutMasterIdLst>
    <p:handoutMasterId r:id="rId10"/>
  </p:handoutMasterIdLst>
  <p:sldIdLst>
    <p:sldId id="469" r:id="rId3"/>
    <p:sldId id="490" r:id="rId4"/>
    <p:sldId id="768" r:id="rId5"/>
    <p:sldId id="769" r:id="rId6"/>
    <p:sldId id="326" r:id="rId7"/>
    <p:sldId id="770" r:id="rId8"/>
  </p:sldIdLst>
  <p:sldSz cx="9144000" cy="5143500" type="screen16x9"/>
  <p:notesSz cx="9929813" cy="6797675"/>
  <p:custDataLst>
    <p:tags r:id="rId11"/>
  </p:custDataLst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orient="horz" pos="769" userDrawn="1">
          <p15:clr>
            <a:srgbClr val="A4A3A4"/>
          </p15:clr>
        </p15:guide>
        <p15:guide id="3" orient="horz" pos="2854" userDrawn="1">
          <p15:clr>
            <a:srgbClr val="A4A3A4"/>
          </p15:clr>
        </p15:guide>
        <p15:guide id="4" orient="horz" pos="3138" userDrawn="1">
          <p15:clr>
            <a:srgbClr val="A4A3A4"/>
          </p15:clr>
        </p15:guide>
        <p15:guide id="5" orient="horz" pos="3071" userDrawn="1">
          <p15:clr>
            <a:srgbClr val="A4A3A4"/>
          </p15:clr>
        </p15:guide>
        <p15:guide id="6" pos="2828" userDrawn="1">
          <p15:clr>
            <a:srgbClr val="A4A3A4"/>
          </p15:clr>
        </p15:guide>
        <p15:guide id="7" pos="235" userDrawn="1">
          <p15:clr>
            <a:srgbClr val="A4A3A4"/>
          </p15:clr>
        </p15:guide>
        <p15:guide id="8" pos="5534" userDrawn="1">
          <p15:clr>
            <a:srgbClr val="A4A3A4"/>
          </p15:clr>
        </p15:guide>
        <p15:guide id="9" pos="3071" userDrawn="1">
          <p15:clr>
            <a:srgbClr val="A4A3A4"/>
          </p15:clr>
        </p15:guide>
        <p15:guide id="10" pos="1927" userDrawn="1">
          <p15:clr>
            <a:srgbClr val="A4A3A4"/>
          </p15:clr>
        </p15:guide>
        <p15:guide id="11" pos="2028" userDrawn="1">
          <p15:clr>
            <a:srgbClr val="A4A3A4"/>
          </p15:clr>
        </p15:guide>
        <p15:guide id="12" pos="3732" userDrawn="1">
          <p15:clr>
            <a:srgbClr val="A4A3A4"/>
          </p15:clr>
        </p15:guide>
        <p15:guide id="13" pos="3833" userDrawn="1">
          <p15:clr>
            <a:srgbClr val="A4A3A4"/>
          </p15:clr>
        </p15:guide>
        <p15:guide id="14" pos="54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mersM" initials="R" lastIdx="9" clrIdx="0"/>
  <p:cmAuthor id="1" name="Zaviyalova Elena" initials="ZE" lastIdx="1" clrIdx="1">
    <p:extLst>
      <p:ext uri="{19B8F6BF-5375-455C-9EA6-DF929625EA0E}">
        <p15:presenceInfo xmlns:p15="http://schemas.microsoft.com/office/powerpoint/2012/main" userId="S-1-5-21-561258902-2492082573-2853285314-40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B11"/>
    <a:srgbClr val="4D4D4C"/>
    <a:srgbClr val="676765"/>
    <a:srgbClr val="646464"/>
    <a:srgbClr val="C0C0C0"/>
    <a:srgbClr val="FFFFFF"/>
    <a:srgbClr val="92D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143" autoAdjust="0"/>
  </p:normalViewPr>
  <p:slideViewPr>
    <p:cSldViewPr>
      <p:cViewPr varScale="1">
        <p:scale>
          <a:sx n="113" d="100"/>
          <a:sy n="113" d="100"/>
        </p:scale>
        <p:origin x="614" y="91"/>
      </p:cViewPr>
      <p:guideLst>
        <p:guide orient="horz" pos="2136"/>
        <p:guide orient="horz" pos="769"/>
        <p:guide orient="horz" pos="2854"/>
        <p:guide orient="horz" pos="3138"/>
        <p:guide orient="horz" pos="3071"/>
        <p:guide pos="2828"/>
        <p:guide pos="235"/>
        <p:guide pos="5534"/>
        <p:guide pos="3071"/>
        <p:guide pos="1927"/>
        <p:guide pos="2028"/>
        <p:guide pos="3732"/>
        <p:guide pos="3833"/>
        <p:guide pos="54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2274" y="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presProps" Target="pres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commentAuthors" Target="commentAuthors.xml" /><Relationship Id="rId2" Type="http://schemas.openxmlformats.org/officeDocument/2006/relationships/slideMaster" Target="slideMasters/slideMaster2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tags" Target="tags/tag1.xml" /><Relationship Id="rId5" Type="http://schemas.openxmlformats.org/officeDocument/2006/relationships/slide" Target="slides/slide3.xml" /><Relationship Id="rId15" Type="http://schemas.openxmlformats.org/officeDocument/2006/relationships/theme" Target="theme/theme1.xml" /><Relationship Id="rId10" Type="http://schemas.openxmlformats.org/officeDocument/2006/relationships/handoutMaster" Target="handoutMasters/handoutMaster1.xml" /><Relationship Id="rId4" Type="http://schemas.openxmlformats.org/officeDocument/2006/relationships/slide" Target="slides/slide2.xml" /><Relationship Id="rId9" Type="http://schemas.openxmlformats.org/officeDocument/2006/relationships/notesMaster" Target="notesMasters/notesMaster1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1019\Desktop\&#1073;&#1072;&#1085;&#1082;&#1080;&#1085;&#1075;%202021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1019\Desktop\&#1073;&#1072;&#1085;&#1082;&#1080;&#1085;&#1075;%202021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1019\Desktop\&#1073;&#1072;&#1085;&#1082;&#1080;&#1085;&#1075;%202021.xlsx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Лист3!$C$5</c:f>
              <c:strCache>
                <c:ptCount val="1"/>
                <c:pt idx="0">
                  <c:v>млн. кейсов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Лист3!$D$3:$I$3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 кв. 2021</c:v>
                </c:pt>
              </c:strCache>
            </c:strRef>
          </c:cat>
          <c:val>
            <c:numRef>
              <c:f>Лист3!$D$5:$I$5</c:f>
              <c:numCache>
                <c:formatCode>General</c:formatCode>
                <c:ptCount val="6"/>
                <c:pt idx="0">
                  <c:v>1.8</c:v>
                </c:pt>
                <c:pt idx="1">
                  <c:v>1.5</c:v>
                </c:pt>
                <c:pt idx="2">
                  <c:v>1.5</c:v>
                </c:pt>
                <c:pt idx="3">
                  <c:v>1.9</c:v>
                </c:pt>
                <c:pt idx="4">
                  <c:v>1.7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E-448B-BC99-92EC19E339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965655328"/>
        <c:axId val="965659072"/>
      </c:barChart>
      <c:catAx>
        <c:axId val="9656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659072"/>
        <c:crosses val="autoZero"/>
        <c:auto val="1"/>
        <c:lblAlgn val="ctr"/>
        <c:lblOffset val="100"/>
        <c:noMultiLvlLbl val="0"/>
      </c:catAx>
      <c:valAx>
        <c:axId val="9656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6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Лист3!$C$7</c:f>
              <c:strCache>
                <c:ptCount val="1"/>
                <c:pt idx="0">
                  <c:v>Замена сторон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Лист3!$D$3:$H$3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Лист3!$D$7:$H$7</c:f>
              <c:numCache>
                <c:formatCode>0%</c:formatCode>
                <c:ptCount val="5"/>
                <c:pt idx="0">
                  <c:v>0.02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0.34</c:v>
                </c:pt>
                <c:pt idx="4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3-4300-A204-84CBA9DA5A34}"/>
            </c:ext>
          </c:extLst>
        </c:ser>
        <c:ser>
          <c:idx val="1"/>
          <c:order val="1"/>
          <c:tx>
            <c:strRef>
              <c:f>Лист3!$C$8</c:f>
              <c:strCache>
                <c:ptCount val="1"/>
                <c:pt idx="0">
                  <c:v>Приказное и исковое пр-во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Лист3!$D$3:$H$3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Лист3!$D$8:$H$8</c:f>
              <c:numCache>
                <c:formatCode>0%</c:formatCode>
                <c:ptCount val="5"/>
                <c:pt idx="0">
                  <c:v>3.3333333333333333E-2</c:v>
                </c:pt>
                <c:pt idx="1">
                  <c:v>5.1111111111111114E-2</c:v>
                </c:pt>
                <c:pt idx="2">
                  <c:v>0.32444444444444448</c:v>
                </c:pt>
                <c:pt idx="3">
                  <c:v>0.41710526315789476</c:v>
                </c:pt>
                <c:pt idx="4">
                  <c:v>0.35630252100840337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3-4300-A204-84CBA9DA5A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22883008"/>
        <c:axId val="1022871776"/>
      </c:barChart>
      <c:catAx>
        <c:axId val="102288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2871776"/>
        <c:crosses val="autoZero"/>
        <c:auto val="1"/>
        <c:lblAlgn val="ctr"/>
        <c:lblOffset val="100"/>
        <c:noMultiLvlLbl val="0"/>
      </c:catAx>
      <c:valAx>
        <c:axId val="1022871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28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5-4188-AD2E-39DEE1310D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5-4188-AD2E-39DEE1310D03}"/>
              </c:ext>
            </c:extLst>
          </c:dPt>
          <c:dLbls>
            <c:dLbl>
              <c:idx val="0"/>
              <c:layout>
                <c:manualLayout>
                  <c:x val="0.10277777777777768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5-4188-AD2E-39DEE1310D03}"/>
                </c:ext>
              </c:extLst>
            </c:dLbl>
            <c:dLbl>
              <c:idx val="1"/>
              <c:layout>
                <c:manualLayout>
                  <c:x val="-0.11944444444444445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5-4188-AD2E-39DEE1310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Лист3!$Q$4:$Q$5</c:f>
              <c:strCache>
                <c:ptCount val="2"/>
                <c:pt idx="0">
                  <c:v>Замена сторон</c:v>
                </c:pt>
                <c:pt idx="1">
                  <c:v>Приказное и исковое пр-во</c:v>
                </c:pt>
              </c:strCache>
            </c:strRef>
          </c:cat>
          <c:val>
            <c:numRef>
              <c:f>Лист3!$R$4:$R$5</c:f>
              <c:numCache>
                <c:formatCode>0%</c:formatCode>
                <c:ptCount val="2"/>
                <c:pt idx="0">
                  <c:v>0.15540000000000001</c:v>
                </c:pt>
                <c:pt idx="1">
                  <c:v>0.21460000000000001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5-4188-AD2E-39DEE1310D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5172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D579-EDA8-4C33-8D79-0BA97F1A7821}" type="datetimeFigureOut">
              <a:rPr lang="de-DE" smtClean="0"/>
              <a:pPr/>
              <a:t>27.05.2021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172" y="6456218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74F1-839B-4E55-8F62-F2E660CF453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986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16227" y="2849026"/>
            <a:ext cx="9163934" cy="360719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notices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438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8" rtl="0" eaLnBrk="1" latinLnBrk="0" hangingPunct="1">
      <a:spcAft>
        <a:spcPts val="1000"/>
      </a:spcAft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0971" indent="-180971" algn="l" defTabSz="914378" rtl="0" eaLnBrk="1" latinLnBrk="0" hangingPunct="1">
      <a:spcAft>
        <a:spcPts val="1000"/>
      </a:spcAft>
      <a:buClr>
        <a:schemeClr val="bg2"/>
      </a:buClr>
      <a:buFont typeface="Wingdings" pitchFamily="2" charset="2"/>
      <a:buChar char="§"/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7179" indent="-176209" algn="l" defTabSz="914378" rtl="0" eaLnBrk="1" latinLnBrk="0" hangingPunct="1">
      <a:spcAft>
        <a:spcPts val="1000"/>
      </a:spcAft>
      <a:buClr>
        <a:schemeClr val="bg2"/>
      </a:buClr>
      <a:buFont typeface="Symbol" panose="05050102010706020507" pitchFamily="18" charset="2"/>
      <a:buChar char="-"/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50" indent="-180971" algn="l" defTabSz="914378" rtl="0" eaLnBrk="1" latinLnBrk="0" hangingPunct="1">
      <a:spcAft>
        <a:spcPts val="1000"/>
      </a:spcAft>
      <a:buClr>
        <a:schemeClr val="bg2"/>
      </a:buClr>
      <a:buFont typeface="Symbol" panose="05050102010706020507" pitchFamily="18" charset="2"/>
      <a:buChar char="-"/>
      <a:defRPr sz="1800" kern="1200" baseline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3175" indent="0" algn="l" defTabSz="914378" rtl="0" eaLnBrk="1" latinLnBrk="0" hangingPunct="1">
      <a:spcAft>
        <a:spcPts val="1000"/>
      </a:spcAft>
      <a:buClr>
        <a:schemeClr val="bg2"/>
      </a:buClr>
      <a:buFontTx/>
      <a:buNone/>
      <a:defRPr sz="1800" b="1" kern="1200" baseline="0">
        <a:solidFill>
          <a:schemeClr val="bg2"/>
        </a:solidFill>
        <a:latin typeface="Arial" pitchFamily="34" charset="0"/>
        <a:ea typeface="+mn-ea"/>
        <a:cs typeface="Arial" pitchFamily="34" charset="0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5623825" y="6456364"/>
            <a:ext cx="4304401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E2EB1-A224-4A57-94AF-6B45BA9DA5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/>
          </a:p>
        </p:txBody>
      </p:sp>
      <p:sp>
        <p:nvSpPr>
          <p:cNvPr id="87043" name="Folienbildplatzhalt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0700" y="280988"/>
            <a:ext cx="4303713" cy="24209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Notizenplatzhalt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8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26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04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21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31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7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 /><Relationship Id="rId13" Type="http://schemas.openxmlformats.org/officeDocument/2006/relationships/image" Target="../media/image5.png" /><Relationship Id="rId3" Type="http://schemas.openxmlformats.org/officeDocument/2006/relationships/tags" Target="../tags/tag6.xml" /><Relationship Id="rId7" Type="http://schemas.openxmlformats.org/officeDocument/2006/relationships/tags" Target="../tags/tag10.xml" /><Relationship Id="rId12" Type="http://schemas.openxmlformats.org/officeDocument/2006/relationships/image" Target="../media/image4.emf" /><Relationship Id="rId2" Type="http://schemas.openxmlformats.org/officeDocument/2006/relationships/tags" Target="../tags/tag5.xml" /><Relationship Id="rId1" Type="http://schemas.openxmlformats.org/officeDocument/2006/relationships/vmlDrawing" Target="../drawings/vmlDrawing2.vml" /><Relationship Id="rId6" Type="http://schemas.openxmlformats.org/officeDocument/2006/relationships/tags" Target="../tags/tag9.xml" /><Relationship Id="rId11" Type="http://schemas.openxmlformats.org/officeDocument/2006/relationships/oleObject" Target="../embeddings/oleObject2.bin" /><Relationship Id="rId5" Type="http://schemas.openxmlformats.org/officeDocument/2006/relationships/tags" Target="../tags/tag8.xml" /><Relationship Id="rId10" Type="http://schemas.openxmlformats.org/officeDocument/2006/relationships/slideMaster" Target="../slideMasters/slideMaster1.xml" /><Relationship Id="rId4" Type="http://schemas.openxmlformats.org/officeDocument/2006/relationships/tags" Target="../tags/tag7.xml" /><Relationship Id="rId9" Type="http://schemas.openxmlformats.org/officeDocument/2006/relationships/tags" Target="../tags/tag12.xml" 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 /><Relationship Id="rId3" Type="http://schemas.openxmlformats.org/officeDocument/2006/relationships/tags" Target="../tags/tag14.xml" /><Relationship Id="rId7" Type="http://schemas.openxmlformats.org/officeDocument/2006/relationships/oleObject" Target="../embeddings/oleObject3.bin" /><Relationship Id="rId2" Type="http://schemas.openxmlformats.org/officeDocument/2006/relationships/tags" Target="../tags/tag13.xml" /><Relationship Id="rId1" Type="http://schemas.openxmlformats.org/officeDocument/2006/relationships/vmlDrawing" Target="../drawings/vmlDrawing3.vml" /><Relationship Id="rId6" Type="http://schemas.openxmlformats.org/officeDocument/2006/relationships/slideMaster" Target="../slideMasters/slideMaster1.xml" /><Relationship Id="rId5" Type="http://schemas.openxmlformats.org/officeDocument/2006/relationships/tags" Target="../tags/tag16.xml" /><Relationship Id="rId4" Type="http://schemas.openxmlformats.org/officeDocument/2006/relationships/tags" Target="../tags/tag15.xml" /><Relationship Id="rId9" Type="http://schemas.openxmlformats.org/officeDocument/2006/relationships/image" Target="../media/image5.png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 /><Relationship Id="rId7" Type="http://schemas.openxmlformats.org/officeDocument/2006/relationships/image" Target="../media/image6.png" /><Relationship Id="rId2" Type="http://schemas.openxmlformats.org/officeDocument/2006/relationships/tags" Target="../tags/tag17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4.emf" /><Relationship Id="rId5" Type="http://schemas.openxmlformats.org/officeDocument/2006/relationships/oleObject" Target="../embeddings/oleObject4.bin" /><Relationship Id="rId4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.jpeg" /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3.jpeg" /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4.jpe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5.jpeg" /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6.jpe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7.jpe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8.jpe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9.jpe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0.jpe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1.jpeg" /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2.jpeg" /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 /><Relationship Id="rId7" Type="http://schemas.openxmlformats.org/officeDocument/2006/relationships/image" Target="../media/image5.png" /><Relationship Id="rId2" Type="http://schemas.openxmlformats.org/officeDocument/2006/relationships/tags" Target="../tags/tag22.xml" /><Relationship Id="rId1" Type="http://schemas.openxmlformats.org/officeDocument/2006/relationships/vmlDrawing" Target="../drawings/vmlDrawing6.vml" /><Relationship Id="rId6" Type="http://schemas.openxmlformats.org/officeDocument/2006/relationships/image" Target="../media/image4.emf" /><Relationship Id="rId5" Type="http://schemas.openxmlformats.org/officeDocument/2006/relationships/oleObject" Target="../embeddings/oleObject6.bin" /><Relationship Id="rId4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3.jpeg" /><Relationship Id="rId1" Type="http://schemas.openxmlformats.org/officeDocument/2006/relationships/slideMaster" Target="../slideMasters/slideMaster2.xml" 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3.jpeg" /><Relationship Id="rId1" Type="http://schemas.openxmlformats.org/officeDocument/2006/relationships/slideMaster" Target="../slideMasters/slideMaster2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 /><Relationship Id="rId2" Type="http://schemas.openxmlformats.org/officeDocument/2006/relationships/tags" Target="../tags/tag24.xml" /><Relationship Id="rId1" Type="http://schemas.openxmlformats.org/officeDocument/2006/relationships/vmlDrawing" Target="../drawings/vmlDrawing7.vml" /><Relationship Id="rId6" Type="http://schemas.openxmlformats.org/officeDocument/2006/relationships/image" Target="../media/image4.emf" /><Relationship Id="rId5" Type="http://schemas.openxmlformats.org/officeDocument/2006/relationships/oleObject" Target="../embeddings/oleObject7.bin" /><Relationship Id="rId4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1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" y="2"/>
            <a:ext cx="9143998" cy="3514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2508393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 err="1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DE" sz="1200" b="0" kern="1200" baseline="0" dirty="0" err="1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debt-free</a:t>
            </a: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1200" b="0" kern="1200" baseline="0" dirty="0" err="1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world</a:t>
            </a:r>
            <a:endParaRPr lang="de-DE" sz="1200" b="0" kern="1200" baseline="0" dirty="0">
              <a:solidFill>
                <a:schemeClr val="bg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tent 2/3 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6084889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8" y="1220392"/>
            <a:ext cx="5564187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llenge -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Folie" r:id="rId11" imgW="360" imgH="360" progId="">
                  <p:embed/>
                </p:oleObj>
              </mc:Choice>
              <mc:Fallback>
                <p:oleObj name="think-cell Folie" r:id="rId11" imgW="360" imgH="360" progId="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VCT_Marker_ID_4" hidden="1"/>
          <p:cNvSpPr/>
          <p:nvPr userDrawn="1">
            <p:custDataLst>
              <p:tags r:id="rId3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sp>
        <p:nvSpPr>
          <p:cNvPr id="8" name="Line 15"/>
          <p:cNvSpPr>
            <a:spLocks noChangeShapeType="1"/>
          </p:cNvSpPr>
          <p:nvPr userDrawn="1"/>
        </p:nvSpPr>
        <p:spPr bwMode="auto">
          <a:xfrm flipV="1">
            <a:off x="358776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4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1"/>
          <p:cNvGrpSpPr>
            <a:grpSpLocks/>
          </p:cNvGrpSpPr>
          <p:nvPr userDrawn="1">
            <p:custDataLst>
              <p:tags r:id="rId4"/>
            </p:custDataLst>
          </p:nvPr>
        </p:nvGrpSpPr>
        <p:grpSpPr bwMode="auto">
          <a:xfrm>
            <a:off x="358776" y="2392364"/>
            <a:ext cx="433388" cy="431800"/>
            <a:chOff x="-2343150" y="2098675"/>
            <a:chExt cx="1581150" cy="1581150"/>
          </a:xfrm>
        </p:grpSpPr>
        <p:sp>
          <p:nvSpPr>
            <p:cNvPr id="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-2343150" y="2098675"/>
              <a:ext cx="158115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2343150" y="2098675"/>
              <a:ext cx="1579563" cy="1579563"/>
            </a:xfrm>
            <a:custGeom>
              <a:avLst/>
              <a:gdLst>
                <a:gd name="T0" fmla="*/ 1516063 w 995"/>
                <a:gd name="T1" fmla="*/ 63500 h 995"/>
                <a:gd name="T2" fmla="*/ 1516063 w 995"/>
                <a:gd name="T3" fmla="*/ 1516063 h 995"/>
                <a:gd name="T4" fmla="*/ 63500 w 995"/>
                <a:gd name="T5" fmla="*/ 1516063 h 995"/>
                <a:gd name="T6" fmla="*/ 63500 w 995"/>
                <a:gd name="T7" fmla="*/ 63500 h 995"/>
                <a:gd name="T8" fmla="*/ 1516063 w 995"/>
                <a:gd name="T9" fmla="*/ 63500 h 995"/>
                <a:gd name="T10" fmla="*/ 1579563 w 995"/>
                <a:gd name="T11" fmla="*/ 0 h 995"/>
                <a:gd name="T12" fmla="*/ 0 w 995"/>
                <a:gd name="T13" fmla="*/ 0 h 995"/>
                <a:gd name="T14" fmla="*/ 0 w 995"/>
                <a:gd name="T15" fmla="*/ 1579563 h 995"/>
                <a:gd name="T16" fmla="*/ 1579563 w 995"/>
                <a:gd name="T17" fmla="*/ 1579563 h 995"/>
                <a:gd name="T18" fmla="*/ 1579563 w 995"/>
                <a:gd name="T19" fmla="*/ 0 h 995"/>
                <a:gd name="T20" fmla="*/ 1579563 w 995"/>
                <a:gd name="T21" fmla="*/ 0 h 9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5" h="995">
                  <a:moveTo>
                    <a:pt x="955" y="40"/>
                  </a:moveTo>
                  <a:lnTo>
                    <a:pt x="955" y="955"/>
                  </a:lnTo>
                  <a:lnTo>
                    <a:pt x="40" y="955"/>
                  </a:lnTo>
                  <a:lnTo>
                    <a:pt x="40" y="40"/>
                  </a:lnTo>
                  <a:lnTo>
                    <a:pt x="955" y="40"/>
                  </a:lnTo>
                  <a:close/>
                  <a:moveTo>
                    <a:pt x="995" y="0"/>
                  </a:moveTo>
                  <a:lnTo>
                    <a:pt x="0" y="0"/>
                  </a:lnTo>
                  <a:lnTo>
                    <a:pt x="0" y="995"/>
                  </a:lnTo>
                  <a:lnTo>
                    <a:pt x="995" y="995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4" name="Freeform 8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-2343150" y="2098675"/>
              <a:ext cx="1579563" cy="1579563"/>
            </a:xfrm>
            <a:custGeom>
              <a:avLst/>
              <a:gdLst>
                <a:gd name="T0" fmla="*/ 1516063 w 995"/>
                <a:gd name="T1" fmla="*/ 63500 h 995"/>
                <a:gd name="T2" fmla="*/ 1516063 w 995"/>
                <a:gd name="T3" fmla="*/ 1516063 h 995"/>
                <a:gd name="T4" fmla="*/ 63500 w 995"/>
                <a:gd name="T5" fmla="*/ 1516063 h 995"/>
                <a:gd name="T6" fmla="*/ 63500 w 995"/>
                <a:gd name="T7" fmla="*/ 63500 h 995"/>
                <a:gd name="T8" fmla="*/ 1516063 w 995"/>
                <a:gd name="T9" fmla="*/ 63500 h 995"/>
                <a:gd name="T10" fmla="*/ 1579563 w 995"/>
                <a:gd name="T11" fmla="*/ 0 h 995"/>
                <a:gd name="T12" fmla="*/ 0 w 995"/>
                <a:gd name="T13" fmla="*/ 0 h 995"/>
                <a:gd name="T14" fmla="*/ 0 w 995"/>
                <a:gd name="T15" fmla="*/ 1579563 h 995"/>
                <a:gd name="T16" fmla="*/ 1579563 w 995"/>
                <a:gd name="T17" fmla="*/ 1579563 h 995"/>
                <a:gd name="T18" fmla="*/ 1579563 w 995"/>
                <a:gd name="T19" fmla="*/ 0 h 995"/>
                <a:gd name="T20" fmla="*/ 1579563 w 995"/>
                <a:gd name="T21" fmla="*/ 0 h 9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5" h="995">
                  <a:moveTo>
                    <a:pt x="955" y="40"/>
                  </a:moveTo>
                  <a:lnTo>
                    <a:pt x="955" y="955"/>
                  </a:lnTo>
                  <a:lnTo>
                    <a:pt x="40" y="955"/>
                  </a:lnTo>
                  <a:lnTo>
                    <a:pt x="40" y="40"/>
                  </a:lnTo>
                  <a:lnTo>
                    <a:pt x="955" y="40"/>
                  </a:lnTo>
                  <a:moveTo>
                    <a:pt x="995" y="0"/>
                  </a:moveTo>
                  <a:lnTo>
                    <a:pt x="0" y="0"/>
                  </a:lnTo>
                  <a:lnTo>
                    <a:pt x="0" y="995"/>
                  </a:lnTo>
                  <a:lnTo>
                    <a:pt x="995" y="995"/>
                  </a:lnTo>
                  <a:lnTo>
                    <a:pt x="995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-1731963" y="3133725"/>
              <a:ext cx="358775" cy="63500"/>
            </a:xfrm>
            <a:custGeom>
              <a:avLst/>
              <a:gdLst>
                <a:gd name="T0" fmla="*/ 336550 w 226"/>
                <a:gd name="T1" fmla="*/ 63500 h 40"/>
                <a:gd name="T2" fmla="*/ 20638 w 226"/>
                <a:gd name="T3" fmla="*/ 63500 h 40"/>
                <a:gd name="T4" fmla="*/ 0 w 226"/>
                <a:gd name="T5" fmla="*/ 41275 h 40"/>
                <a:gd name="T6" fmla="*/ 0 w 226"/>
                <a:gd name="T7" fmla="*/ 22225 h 40"/>
                <a:gd name="T8" fmla="*/ 20638 w 226"/>
                <a:gd name="T9" fmla="*/ 0 h 40"/>
                <a:gd name="T10" fmla="*/ 336550 w 226"/>
                <a:gd name="T11" fmla="*/ 0 h 40"/>
                <a:gd name="T12" fmla="*/ 358775 w 226"/>
                <a:gd name="T13" fmla="*/ 20638 h 40"/>
                <a:gd name="T14" fmla="*/ 358775 w 226"/>
                <a:gd name="T15" fmla="*/ 41275 h 40"/>
                <a:gd name="T16" fmla="*/ 336550 w 226"/>
                <a:gd name="T17" fmla="*/ 6350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40">
                  <a:moveTo>
                    <a:pt x="212" y="40"/>
                  </a:moveTo>
                  <a:lnTo>
                    <a:pt x="13" y="40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212" y="0"/>
                  </a:lnTo>
                  <a:lnTo>
                    <a:pt x="226" y="13"/>
                  </a:lnTo>
                  <a:lnTo>
                    <a:pt x="226" y="26"/>
                  </a:lnTo>
                  <a:lnTo>
                    <a:pt x="212" y="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-1731963" y="3228975"/>
              <a:ext cx="358775" cy="63500"/>
            </a:xfrm>
            <a:custGeom>
              <a:avLst/>
              <a:gdLst>
                <a:gd name="T0" fmla="*/ 334963 w 226"/>
                <a:gd name="T1" fmla="*/ 63500 h 40"/>
                <a:gd name="T2" fmla="*/ 19050 w 226"/>
                <a:gd name="T3" fmla="*/ 63500 h 40"/>
                <a:gd name="T4" fmla="*/ 0 w 226"/>
                <a:gd name="T5" fmla="*/ 42863 h 40"/>
                <a:gd name="T6" fmla="*/ 0 w 226"/>
                <a:gd name="T7" fmla="*/ 23813 h 40"/>
                <a:gd name="T8" fmla="*/ 19050 w 226"/>
                <a:gd name="T9" fmla="*/ 0 h 40"/>
                <a:gd name="T10" fmla="*/ 334963 w 226"/>
                <a:gd name="T11" fmla="*/ 0 h 40"/>
                <a:gd name="T12" fmla="*/ 358775 w 226"/>
                <a:gd name="T13" fmla="*/ 22225 h 40"/>
                <a:gd name="T14" fmla="*/ 358775 w 226"/>
                <a:gd name="T15" fmla="*/ 42863 h 40"/>
                <a:gd name="T16" fmla="*/ 334963 w 226"/>
                <a:gd name="T17" fmla="*/ 6350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40">
                  <a:moveTo>
                    <a:pt x="211" y="40"/>
                  </a:moveTo>
                  <a:lnTo>
                    <a:pt x="12" y="4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12" y="0"/>
                  </a:lnTo>
                  <a:lnTo>
                    <a:pt x="211" y="0"/>
                  </a:lnTo>
                  <a:lnTo>
                    <a:pt x="226" y="14"/>
                  </a:lnTo>
                  <a:lnTo>
                    <a:pt x="226" y="27"/>
                  </a:lnTo>
                  <a:lnTo>
                    <a:pt x="211" y="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-1711325" y="3324225"/>
              <a:ext cx="315913" cy="142875"/>
            </a:xfrm>
            <a:custGeom>
              <a:avLst/>
              <a:gdLst>
                <a:gd name="T0" fmla="*/ 0 w 199"/>
                <a:gd name="T1" fmla="*/ 0 h 90"/>
                <a:gd name="T2" fmla="*/ 0 w 199"/>
                <a:gd name="T3" fmla="*/ 63500 h 90"/>
                <a:gd name="T4" fmla="*/ 123825 w 199"/>
                <a:gd name="T5" fmla="*/ 142875 h 90"/>
                <a:gd name="T6" fmla="*/ 195263 w 199"/>
                <a:gd name="T7" fmla="*/ 142875 h 90"/>
                <a:gd name="T8" fmla="*/ 315913 w 199"/>
                <a:gd name="T9" fmla="*/ 63500 h 90"/>
                <a:gd name="T10" fmla="*/ 315913 w 199"/>
                <a:gd name="T11" fmla="*/ 0 h 90"/>
                <a:gd name="T12" fmla="*/ 0 w 199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" h="90">
                  <a:moveTo>
                    <a:pt x="0" y="0"/>
                  </a:moveTo>
                  <a:lnTo>
                    <a:pt x="0" y="40"/>
                  </a:lnTo>
                  <a:lnTo>
                    <a:pt x="78" y="90"/>
                  </a:lnTo>
                  <a:lnTo>
                    <a:pt x="123" y="90"/>
                  </a:lnTo>
                  <a:lnTo>
                    <a:pt x="199" y="40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-1890713" y="2309813"/>
              <a:ext cx="673100" cy="785813"/>
            </a:xfrm>
            <a:custGeom>
              <a:avLst/>
              <a:gdLst>
                <a:gd name="T0" fmla="*/ 337114 w 597"/>
                <a:gd name="T1" fmla="*/ 0 h 697"/>
                <a:gd name="T2" fmla="*/ 0 w 597"/>
                <a:gd name="T3" fmla="*/ 337099 h 697"/>
                <a:gd name="T4" fmla="*/ 93580 w 597"/>
                <a:gd name="T5" fmla="*/ 704639 h 697"/>
                <a:gd name="T6" fmla="*/ 95835 w 597"/>
                <a:gd name="T7" fmla="*/ 711403 h 697"/>
                <a:gd name="T8" fmla="*/ 175885 w 597"/>
                <a:gd name="T9" fmla="*/ 785813 h 697"/>
                <a:gd name="T10" fmla="*/ 498342 w 597"/>
                <a:gd name="T11" fmla="*/ 785813 h 697"/>
                <a:gd name="T12" fmla="*/ 564863 w 597"/>
                <a:gd name="T13" fmla="*/ 710276 h 697"/>
                <a:gd name="T14" fmla="*/ 565990 w 597"/>
                <a:gd name="T15" fmla="*/ 704639 h 697"/>
                <a:gd name="T16" fmla="*/ 673100 w 597"/>
                <a:gd name="T17" fmla="*/ 335972 h 697"/>
                <a:gd name="T18" fmla="*/ 337114 w 597"/>
                <a:gd name="T19" fmla="*/ 0 h 697"/>
                <a:gd name="T20" fmla="*/ 308927 w 597"/>
                <a:gd name="T21" fmla="*/ 722677 h 697"/>
                <a:gd name="T22" fmla="*/ 275103 w 597"/>
                <a:gd name="T23" fmla="*/ 452096 h 697"/>
                <a:gd name="T24" fmla="*/ 392360 w 597"/>
                <a:gd name="T25" fmla="*/ 452096 h 697"/>
                <a:gd name="T26" fmla="*/ 357408 w 597"/>
                <a:gd name="T27" fmla="*/ 722677 h 697"/>
                <a:gd name="T28" fmla="*/ 308927 w 597"/>
                <a:gd name="T29" fmla="*/ 722677 h 697"/>
                <a:gd name="T30" fmla="*/ 508489 w 597"/>
                <a:gd name="T31" fmla="*/ 678708 h 697"/>
                <a:gd name="T32" fmla="*/ 469028 w 597"/>
                <a:gd name="T33" fmla="*/ 722677 h 697"/>
                <a:gd name="T34" fmla="*/ 390105 w 597"/>
                <a:gd name="T35" fmla="*/ 722677 h 697"/>
                <a:gd name="T36" fmla="*/ 430694 w 597"/>
                <a:gd name="T37" fmla="*/ 394598 h 697"/>
                <a:gd name="T38" fmla="*/ 400252 w 597"/>
                <a:gd name="T39" fmla="*/ 390088 h 697"/>
                <a:gd name="T40" fmla="*/ 395742 w 597"/>
                <a:gd name="T41" fmla="*/ 420528 h 697"/>
                <a:gd name="T42" fmla="*/ 271720 w 597"/>
                <a:gd name="T43" fmla="*/ 420528 h 697"/>
                <a:gd name="T44" fmla="*/ 267211 w 597"/>
                <a:gd name="T45" fmla="*/ 391215 h 697"/>
                <a:gd name="T46" fmla="*/ 235641 w 597"/>
                <a:gd name="T47" fmla="*/ 394598 h 697"/>
                <a:gd name="T48" fmla="*/ 277358 w 597"/>
                <a:gd name="T49" fmla="*/ 722677 h 697"/>
                <a:gd name="T50" fmla="*/ 201817 w 597"/>
                <a:gd name="T51" fmla="*/ 722677 h 697"/>
                <a:gd name="T52" fmla="*/ 152209 w 597"/>
                <a:gd name="T53" fmla="*/ 677581 h 697"/>
                <a:gd name="T54" fmla="*/ 63138 w 597"/>
                <a:gd name="T55" fmla="*/ 333717 h 697"/>
                <a:gd name="T56" fmla="*/ 337114 w 597"/>
                <a:gd name="T57" fmla="*/ 63136 h 697"/>
                <a:gd name="T58" fmla="*/ 609962 w 597"/>
                <a:gd name="T59" fmla="*/ 333717 h 697"/>
                <a:gd name="T60" fmla="*/ 508489 w 597"/>
                <a:gd name="T61" fmla="*/ 678708 h 6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97" h="697"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0" y="311"/>
                    <a:pt x="28" y="421"/>
                    <a:pt x="83" y="625"/>
                  </a:cubicBezTo>
                  <a:cubicBezTo>
                    <a:pt x="85" y="631"/>
                    <a:pt x="85" y="631"/>
                    <a:pt x="85" y="631"/>
                  </a:cubicBezTo>
                  <a:cubicBezTo>
                    <a:pt x="156" y="697"/>
                    <a:pt x="156" y="697"/>
                    <a:pt x="156" y="697"/>
                  </a:cubicBezTo>
                  <a:cubicBezTo>
                    <a:pt x="442" y="697"/>
                    <a:pt x="442" y="697"/>
                    <a:pt x="442" y="697"/>
                  </a:cubicBezTo>
                  <a:cubicBezTo>
                    <a:pt x="501" y="630"/>
                    <a:pt x="501" y="630"/>
                    <a:pt x="501" y="630"/>
                  </a:cubicBezTo>
                  <a:cubicBezTo>
                    <a:pt x="502" y="625"/>
                    <a:pt x="502" y="625"/>
                    <a:pt x="502" y="625"/>
                  </a:cubicBezTo>
                  <a:cubicBezTo>
                    <a:pt x="597" y="317"/>
                    <a:pt x="597" y="303"/>
                    <a:pt x="597" y="298"/>
                  </a:cubicBezTo>
                  <a:cubicBezTo>
                    <a:pt x="597" y="134"/>
                    <a:pt x="463" y="0"/>
                    <a:pt x="299" y="0"/>
                  </a:cubicBezTo>
                  <a:close/>
                  <a:moveTo>
                    <a:pt x="274" y="641"/>
                  </a:moveTo>
                  <a:cubicBezTo>
                    <a:pt x="244" y="401"/>
                    <a:pt x="244" y="401"/>
                    <a:pt x="244" y="401"/>
                  </a:cubicBezTo>
                  <a:cubicBezTo>
                    <a:pt x="348" y="401"/>
                    <a:pt x="348" y="401"/>
                    <a:pt x="348" y="401"/>
                  </a:cubicBezTo>
                  <a:cubicBezTo>
                    <a:pt x="317" y="641"/>
                    <a:pt x="317" y="641"/>
                    <a:pt x="317" y="641"/>
                  </a:cubicBezTo>
                  <a:lnTo>
                    <a:pt x="274" y="641"/>
                  </a:lnTo>
                  <a:close/>
                  <a:moveTo>
                    <a:pt x="451" y="602"/>
                  </a:moveTo>
                  <a:cubicBezTo>
                    <a:pt x="416" y="641"/>
                    <a:pt x="416" y="641"/>
                    <a:pt x="416" y="641"/>
                  </a:cubicBezTo>
                  <a:cubicBezTo>
                    <a:pt x="346" y="641"/>
                    <a:pt x="346" y="641"/>
                    <a:pt x="346" y="641"/>
                  </a:cubicBezTo>
                  <a:cubicBezTo>
                    <a:pt x="382" y="350"/>
                    <a:pt x="382" y="350"/>
                    <a:pt x="382" y="350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1" y="373"/>
                    <a:pt x="351" y="373"/>
                    <a:pt x="351" y="373"/>
                  </a:cubicBezTo>
                  <a:cubicBezTo>
                    <a:pt x="241" y="373"/>
                    <a:pt x="241" y="373"/>
                    <a:pt x="241" y="373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46" y="641"/>
                    <a:pt x="246" y="641"/>
                    <a:pt x="246" y="641"/>
                  </a:cubicBezTo>
                  <a:cubicBezTo>
                    <a:pt x="179" y="641"/>
                    <a:pt x="179" y="641"/>
                    <a:pt x="179" y="641"/>
                  </a:cubicBezTo>
                  <a:cubicBezTo>
                    <a:pt x="135" y="601"/>
                    <a:pt x="135" y="601"/>
                    <a:pt x="135" y="601"/>
                  </a:cubicBezTo>
                  <a:cubicBezTo>
                    <a:pt x="105" y="490"/>
                    <a:pt x="59" y="318"/>
                    <a:pt x="56" y="296"/>
                  </a:cubicBezTo>
                  <a:cubicBezTo>
                    <a:pt x="57" y="163"/>
                    <a:pt x="165" y="56"/>
                    <a:pt x="299" y="56"/>
                  </a:cubicBezTo>
                  <a:cubicBezTo>
                    <a:pt x="432" y="56"/>
                    <a:pt x="540" y="163"/>
                    <a:pt x="541" y="296"/>
                  </a:cubicBezTo>
                  <a:cubicBezTo>
                    <a:pt x="537" y="319"/>
                    <a:pt x="484" y="492"/>
                    <a:pt x="451" y="6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-2106613" y="2311400"/>
              <a:ext cx="198438" cy="141288"/>
            </a:xfrm>
            <a:custGeom>
              <a:avLst/>
              <a:gdLst>
                <a:gd name="T0" fmla="*/ 182563 w 125"/>
                <a:gd name="T1" fmla="*/ 141288 h 89"/>
                <a:gd name="T2" fmla="*/ 0 w 125"/>
                <a:gd name="T3" fmla="*/ 26988 h 89"/>
                <a:gd name="T4" fmla="*/ 15875 w 125"/>
                <a:gd name="T5" fmla="*/ 0 h 89"/>
                <a:gd name="T6" fmla="*/ 198438 w 125"/>
                <a:gd name="T7" fmla="*/ 114300 h 89"/>
                <a:gd name="T8" fmla="*/ 182563 w 125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9">
                  <a:moveTo>
                    <a:pt x="115" y="89"/>
                  </a:moveTo>
                  <a:lnTo>
                    <a:pt x="0" y="17"/>
                  </a:lnTo>
                  <a:lnTo>
                    <a:pt x="10" y="0"/>
                  </a:lnTo>
                  <a:lnTo>
                    <a:pt x="125" y="72"/>
                  </a:lnTo>
                  <a:lnTo>
                    <a:pt x="115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-1204913" y="2311400"/>
              <a:ext cx="198438" cy="141288"/>
            </a:xfrm>
            <a:custGeom>
              <a:avLst/>
              <a:gdLst>
                <a:gd name="T0" fmla="*/ 15875 w 125"/>
                <a:gd name="T1" fmla="*/ 141288 h 89"/>
                <a:gd name="T2" fmla="*/ 0 w 125"/>
                <a:gd name="T3" fmla="*/ 114300 h 89"/>
                <a:gd name="T4" fmla="*/ 182563 w 125"/>
                <a:gd name="T5" fmla="*/ 0 h 89"/>
                <a:gd name="T6" fmla="*/ 198438 w 125"/>
                <a:gd name="T7" fmla="*/ 26988 h 89"/>
                <a:gd name="T8" fmla="*/ 15875 w 125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9">
                  <a:moveTo>
                    <a:pt x="10" y="89"/>
                  </a:moveTo>
                  <a:lnTo>
                    <a:pt x="0" y="72"/>
                  </a:lnTo>
                  <a:lnTo>
                    <a:pt x="115" y="0"/>
                  </a:lnTo>
                  <a:lnTo>
                    <a:pt x="125" y="17"/>
                  </a:lnTo>
                  <a:lnTo>
                    <a:pt x="10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-2105025" y="2873375"/>
              <a:ext cx="200025" cy="141288"/>
            </a:xfrm>
            <a:custGeom>
              <a:avLst/>
              <a:gdLst>
                <a:gd name="T0" fmla="*/ 17463 w 126"/>
                <a:gd name="T1" fmla="*/ 141288 h 89"/>
                <a:gd name="T2" fmla="*/ 0 w 126"/>
                <a:gd name="T3" fmla="*/ 112713 h 89"/>
                <a:gd name="T4" fmla="*/ 182563 w 126"/>
                <a:gd name="T5" fmla="*/ 0 h 89"/>
                <a:gd name="T6" fmla="*/ 200025 w 126"/>
                <a:gd name="T7" fmla="*/ 26988 h 89"/>
                <a:gd name="T8" fmla="*/ 17463 w 126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9">
                  <a:moveTo>
                    <a:pt x="11" y="89"/>
                  </a:moveTo>
                  <a:lnTo>
                    <a:pt x="0" y="71"/>
                  </a:lnTo>
                  <a:lnTo>
                    <a:pt x="115" y="0"/>
                  </a:lnTo>
                  <a:lnTo>
                    <a:pt x="126" y="17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-2182813" y="2657475"/>
              <a:ext cx="215900" cy="33338"/>
            </a:xfrm>
            <a:custGeom>
              <a:avLst/>
              <a:gdLst>
                <a:gd name="T0" fmla="*/ 215900 w 136"/>
                <a:gd name="T1" fmla="*/ 33338 h 21"/>
                <a:gd name="T2" fmla="*/ 0 w 136"/>
                <a:gd name="T3" fmla="*/ 31750 h 21"/>
                <a:gd name="T4" fmla="*/ 1588 w 136"/>
                <a:gd name="T5" fmla="*/ 0 h 21"/>
                <a:gd name="T6" fmla="*/ 215900 w 136"/>
                <a:gd name="T7" fmla="*/ 1588 h 21"/>
                <a:gd name="T8" fmla="*/ 215900 w 136"/>
                <a:gd name="T9" fmla="*/ 3333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21">
                  <a:moveTo>
                    <a:pt x="136" y="21"/>
                  </a:moveTo>
                  <a:lnTo>
                    <a:pt x="0" y="20"/>
                  </a:lnTo>
                  <a:lnTo>
                    <a:pt x="1" y="0"/>
                  </a:lnTo>
                  <a:lnTo>
                    <a:pt x="136" y="1"/>
                  </a:lnTo>
                  <a:lnTo>
                    <a:pt x="136" y="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-1139825" y="2655888"/>
              <a:ext cx="215900" cy="33338"/>
            </a:xfrm>
            <a:custGeom>
              <a:avLst/>
              <a:gdLst>
                <a:gd name="T0" fmla="*/ 215900 w 136"/>
                <a:gd name="T1" fmla="*/ 33338 h 21"/>
                <a:gd name="T2" fmla="*/ 0 w 136"/>
                <a:gd name="T3" fmla="*/ 31750 h 21"/>
                <a:gd name="T4" fmla="*/ 0 w 136"/>
                <a:gd name="T5" fmla="*/ 0 h 21"/>
                <a:gd name="T6" fmla="*/ 215900 w 136"/>
                <a:gd name="T7" fmla="*/ 1588 h 21"/>
                <a:gd name="T8" fmla="*/ 215900 w 136"/>
                <a:gd name="T9" fmla="*/ 3333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21">
                  <a:moveTo>
                    <a:pt x="136" y="21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36" y="1"/>
                  </a:lnTo>
                  <a:lnTo>
                    <a:pt x="136" y="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-1203325" y="2873375"/>
              <a:ext cx="200025" cy="141288"/>
            </a:xfrm>
            <a:custGeom>
              <a:avLst/>
              <a:gdLst>
                <a:gd name="T0" fmla="*/ 182563 w 126"/>
                <a:gd name="T1" fmla="*/ 141288 h 89"/>
                <a:gd name="T2" fmla="*/ 0 w 126"/>
                <a:gd name="T3" fmla="*/ 26988 h 89"/>
                <a:gd name="T4" fmla="*/ 17463 w 126"/>
                <a:gd name="T5" fmla="*/ 0 h 89"/>
                <a:gd name="T6" fmla="*/ 200025 w 126"/>
                <a:gd name="T7" fmla="*/ 112713 h 89"/>
                <a:gd name="T8" fmla="*/ 182563 w 126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9">
                  <a:moveTo>
                    <a:pt x="115" y="89"/>
                  </a:moveTo>
                  <a:lnTo>
                    <a:pt x="0" y="17"/>
                  </a:lnTo>
                  <a:lnTo>
                    <a:pt x="11" y="0"/>
                  </a:lnTo>
                  <a:lnTo>
                    <a:pt x="126" y="71"/>
                  </a:lnTo>
                  <a:lnTo>
                    <a:pt x="115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</p:grpSp>
      <p:grpSp>
        <p:nvGrpSpPr>
          <p:cNvPr id="4" name="Gruppieren 25"/>
          <p:cNvGrpSpPr>
            <a:grpSpLocks/>
          </p:cNvGrpSpPr>
          <p:nvPr userDrawn="1">
            <p:custDataLst>
              <p:tags r:id="rId5"/>
            </p:custDataLst>
          </p:nvPr>
        </p:nvGrpSpPr>
        <p:grpSpPr bwMode="auto">
          <a:xfrm>
            <a:off x="358776" y="1203325"/>
            <a:ext cx="431800" cy="431800"/>
            <a:chOff x="-1949450" y="438150"/>
            <a:chExt cx="1150938" cy="1149350"/>
          </a:xfrm>
        </p:grpSpPr>
        <p:sp>
          <p:nvSpPr>
            <p:cNvPr id="26" name="Freeform 2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-1949450" y="438150"/>
              <a:ext cx="1150938" cy="1149350"/>
            </a:xfrm>
            <a:custGeom>
              <a:avLst/>
              <a:gdLst>
                <a:gd name="T0" fmla="*/ 1104900 w 725"/>
                <a:gd name="T1" fmla="*/ 46038 h 724"/>
                <a:gd name="T2" fmla="*/ 1104900 w 725"/>
                <a:gd name="T3" fmla="*/ 1103313 h 724"/>
                <a:gd name="T4" fmla="*/ 46038 w 725"/>
                <a:gd name="T5" fmla="*/ 1103313 h 724"/>
                <a:gd name="T6" fmla="*/ 46038 w 725"/>
                <a:gd name="T7" fmla="*/ 46038 h 724"/>
                <a:gd name="T8" fmla="*/ 1104900 w 725"/>
                <a:gd name="T9" fmla="*/ 46038 h 724"/>
                <a:gd name="T10" fmla="*/ 1150938 w 725"/>
                <a:gd name="T11" fmla="*/ 0 h 724"/>
                <a:gd name="T12" fmla="*/ 0 w 725"/>
                <a:gd name="T13" fmla="*/ 0 h 724"/>
                <a:gd name="T14" fmla="*/ 0 w 725"/>
                <a:gd name="T15" fmla="*/ 1149350 h 724"/>
                <a:gd name="T16" fmla="*/ 1150938 w 725"/>
                <a:gd name="T17" fmla="*/ 1149350 h 724"/>
                <a:gd name="T18" fmla="*/ 1150938 w 725"/>
                <a:gd name="T19" fmla="*/ 0 h 724"/>
                <a:gd name="T20" fmla="*/ 1150938 w 725"/>
                <a:gd name="T21" fmla="*/ 0 h 7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5" h="724">
                  <a:moveTo>
                    <a:pt x="696" y="29"/>
                  </a:moveTo>
                  <a:lnTo>
                    <a:pt x="696" y="695"/>
                  </a:lnTo>
                  <a:lnTo>
                    <a:pt x="29" y="695"/>
                  </a:lnTo>
                  <a:lnTo>
                    <a:pt x="29" y="29"/>
                  </a:lnTo>
                  <a:lnTo>
                    <a:pt x="696" y="29"/>
                  </a:lnTo>
                  <a:close/>
                  <a:moveTo>
                    <a:pt x="725" y="0"/>
                  </a:moveTo>
                  <a:lnTo>
                    <a:pt x="0" y="0"/>
                  </a:lnTo>
                  <a:lnTo>
                    <a:pt x="0" y="724"/>
                  </a:lnTo>
                  <a:lnTo>
                    <a:pt x="725" y="72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grpSp>
          <p:nvGrpSpPr>
            <p:cNvPr id="5" name="Gruppieren 27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-1949450" y="438150"/>
              <a:ext cx="1150938" cy="1149350"/>
              <a:chOff x="-1949450" y="438150"/>
              <a:chExt cx="1150938" cy="1149350"/>
            </a:xfrm>
          </p:grpSpPr>
          <p:sp>
            <p:nvSpPr>
              <p:cNvPr id="28" name="Freeform 25"/>
              <p:cNvSpPr>
                <a:spLocks noEditPoints="1"/>
              </p:cNvSpPr>
              <p:nvPr/>
            </p:nvSpPr>
            <p:spPr bwMode="auto">
              <a:xfrm>
                <a:off x="-1949450" y="438150"/>
                <a:ext cx="1150938" cy="1149350"/>
              </a:xfrm>
              <a:custGeom>
                <a:avLst/>
                <a:gdLst>
                  <a:gd name="T0" fmla="*/ 1104900 w 725"/>
                  <a:gd name="T1" fmla="*/ 46038 h 724"/>
                  <a:gd name="T2" fmla="*/ 1104900 w 725"/>
                  <a:gd name="T3" fmla="*/ 1103313 h 724"/>
                  <a:gd name="T4" fmla="*/ 46038 w 725"/>
                  <a:gd name="T5" fmla="*/ 1103313 h 724"/>
                  <a:gd name="T6" fmla="*/ 46038 w 725"/>
                  <a:gd name="T7" fmla="*/ 46038 h 724"/>
                  <a:gd name="T8" fmla="*/ 1104900 w 725"/>
                  <a:gd name="T9" fmla="*/ 46038 h 724"/>
                  <a:gd name="T10" fmla="*/ 1150938 w 725"/>
                  <a:gd name="T11" fmla="*/ 0 h 724"/>
                  <a:gd name="T12" fmla="*/ 0 w 725"/>
                  <a:gd name="T13" fmla="*/ 0 h 724"/>
                  <a:gd name="T14" fmla="*/ 0 w 725"/>
                  <a:gd name="T15" fmla="*/ 1149350 h 724"/>
                  <a:gd name="T16" fmla="*/ 1150938 w 725"/>
                  <a:gd name="T17" fmla="*/ 1149350 h 724"/>
                  <a:gd name="T18" fmla="*/ 1150938 w 725"/>
                  <a:gd name="T19" fmla="*/ 0 h 724"/>
                  <a:gd name="T20" fmla="*/ 1150938 w 725"/>
                  <a:gd name="T21" fmla="*/ 0 h 7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5" h="724">
                    <a:moveTo>
                      <a:pt x="696" y="29"/>
                    </a:moveTo>
                    <a:lnTo>
                      <a:pt x="696" y="695"/>
                    </a:lnTo>
                    <a:lnTo>
                      <a:pt x="29" y="695"/>
                    </a:lnTo>
                    <a:lnTo>
                      <a:pt x="29" y="29"/>
                    </a:lnTo>
                    <a:lnTo>
                      <a:pt x="696" y="29"/>
                    </a:lnTo>
                    <a:moveTo>
                      <a:pt x="725" y="0"/>
                    </a:moveTo>
                    <a:lnTo>
                      <a:pt x="0" y="0"/>
                    </a:lnTo>
                    <a:lnTo>
                      <a:pt x="0" y="724"/>
                    </a:lnTo>
                    <a:lnTo>
                      <a:pt x="725" y="724"/>
                    </a:lnTo>
                    <a:lnTo>
                      <a:pt x="7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9" name="Freeform 26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-1660525" y="619125"/>
                <a:ext cx="574675" cy="788988"/>
              </a:xfrm>
              <a:custGeom>
                <a:avLst/>
                <a:gdLst>
                  <a:gd name="T0" fmla="*/ 0 w 698"/>
                  <a:gd name="T1" fmla="*/ 203822 h 960"/>
                  <a:gd name="T2" fmla="*/ 300511 w 698"/>
                  <a:gd name="T3" fmla="*/ 0 h 960"/>
                  <a:gd name="T4" fmla="*/ 574675 w 698"/>
                  <a:gd name="T5" fmla="*/ 204644 h 960"/>
                  <a:gd name="T6" fmla="*/ 482464 w 698"/>
                  <a:gd name="T7" fmla="*/ 372304 h 960"/>
                  <a:gd name="T8" fmla="*/ 357319 w 698"/>
                  <a:gd name="T9" fmla="*/ 462709 h 960"/>
                  <a:gd name="T10" fmla="*/ 317800 w 698"/>
                  <a:gd name="T11" fmla="*/ 522705 h 960"/>
                  <a:gd name="T12" fmla="*/ 178660 w 698"/>
                  <a:gd name="T13" fmla="*/ 522705 h 960"/>
                  <a:gd name="T14" fmla="*/ 224765 w 698"/>
                  <a:gd name="T15" fmla="*/ 400247 h 960"/>
                  <a:gd name="T16" fmla="*/ 317800 w 698"/>
                  <a:gd name="T17" fmla="*/ 329567 h 960"/>
                  <a:gd name="T18" fmla="*/ 390252 w 698"/>
                  <a:gd name="T19" fmla="*/ 223547 h 960"/>
                  <a:gd name="T20" fmla="*/ 288161 w 698"/>
                  <a:gd name="T21" fmla="*/ 124923 h 960"/>
                  <a:gd name="T22" fmla="*/ 156430 w 698"/>
                  <a:gd name="T23" fmla="*/ 253956 h 960"/>
                  <a:gd name="T24" fmla="*/ 0 w 698"/>
                  <a:gd name="T25" fmla="*/ 203822 h 960"/>
                  <a:gd name="T26" fmla="*/ 163017 w 698"/>
                  <a:gd name="T27" fmla="*/ 602425 h 960"/>
                  <a:gd name="T28" fmla="*/ 336736 w 698"/>
                  <a:gd name="T29" fmla="*/ 602425 h 960"/>
                  <a:gd name="T30" fmla="*/ 336736 w 698"/>
                  <a:gd name="T31" fmla="*/ 788988 h 960"/>
                  <a:gd name="T32" fmla="*/ 163017 w 698"/>
                  <a:gd name="T33" fmla="*/ 788988 h 960"/>
                  <a:gd name="T34" fmla="*/ 163017 w 698"/>
                  <a:gd name="T35" fmla="*/ 602425 h 9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98" h="960">
                    <a:moveTo>
                      <a:pt x="0" y="248"/>
                    </a:moveTo>
                    <a:cubicBezTo>
                      <a:pt x="49" y="85"/>
                      <a:pt x="168" y="0"/>
                      <a:pt x="365" y="0"/>
                    </a:cubicBezTo>
                    <a:cubicBezTo>
                      <a:pt x="609" y="0"/>
                      <a:pt x="698" y="127"/>
                      <a:pt x="698" y="249"/>
                    </a:cubicBezTo>
                    <a:cubicBezTo>
                      <a:pt x="698" y="368"/>
                      <a:pt x="624" y="424"/>
                      <a:pt x="586" y="453"/>
                    </a:cubicBezTo>
                    <a:cubicBezTo>
                      <a:pt x="537" y="491"/>
                      <a:pt x="485" y="523"/>
                      <a:pt x="434" y="563"/>
                    </a:cubicBezTo>
                    <a:cubicBezTo>
                      <a:pt x="397" y="592"/>
                      <a:pt x="393" y="604"/>
                      <a:pt x="386" y="636"/>
                    </a:cubicBezTo>
                    <a:cubicBezTo>
                      <a:pt x="217" y="636"/>
                      <a:pt x="217" y="636"/>
                      <a:pt x="217" y="636"/>
                    </a:cubicBezTo>
                    <a:cubicBezTo>
                      <a:pt x="220" y="576"/>
                      <a:pt x="222" y="537"/>
                      <a:pt x="273" y="487"/>
                    </a:cubicBezTo>
                    <a:cubicBezTo>
                      <a:pt x="308" y="452"/>
                      <a:pt x="348" y="428"/>
                      <a:pt x="386" y="401"/>
                    </a:cubicBezTo>
                    <a:cubicBezTo>
                      <a:pt x="409" y="385"/>
                      <a:pt x="474" y="339"/>
                      <a:pt x="474" y="272"/>
                    </a:cubicBezTo>
                    <a:cubicBezTo>
                      <a:pt x="474" y="241"/>
                      <a:pt x="464" y="152"/>
                      <a:pt x="350" y="152"/>
                    </a:cubicBezTo>
                    <a:cubicBezTo>
                      <a:pt x="242" y="152"/>
                      <a:pt x="190" y="232"/>
                      <a:pt x="190" y="309"/>
                    </a:cubicBezTo>
                    <a:lnTo>
                      <a:pt x="0" y="248"/>
                    </a:lnTo>
                    <a:close/>
                    <a:moveTo>
                      <a:pt x="198" y="733"/>
                    </a:moveTo>
                    <a:cubicBezTo>
                      <a:pt x="409" y="733"/>
                      <a:pt x="409" y="733"/>
                      <a:pt x="409" y="733"/>
                    </a:cubicBezTo>
                    <a:cubicBezTo>
                      <a:pt x="409" y="960"/>
                      <a:pt x="409" y="960"/>
                      <a:pt x="409" y="960"/>
                    </a:cubicBezTo>
                    <a:cubicBezTo>
                      <a:pt x="198" y="960"/>
                      <a:pt x="198" y="960"/>
                      <a:pt x="198" y="960"/>
                    </a:cubicBezTo>
                    <a:lnTo>
                      <a:pt x="198" y="7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378001"/>
            <a:ext cx="8424000" cy="3693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8468" y="1491630"/>
            <a:ext cx="7776000" cy="72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 marL="359991" marR="0" indent="-18359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ymbol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8468" y="2679762"/>
            <a:ext cx="7776000" cy="126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D7B5-D6A6-458E-A50C-114F9E83F4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08468" y="1203630"/>
            <a:ext cx="7776000" cy="288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mbol" pitchFamily="18" charset="2"/>
              <a:buNone/>
              <a:tabLst/>
              <a:defRPr sz="1800" b="1">
                <a:solidFill>
                  <a:schemeClr val="tx2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The </a:t>
            </a:r>
            <a:r>
              <a:rPr lang="de-DE" dirty="0" err="1"/>
              <a:t>challenge</a:t>
            </a:r>
            <a:r>
              <a:rPr lang="de-DE" dirty="0"/>
              <a:t>: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08468" y="2391762"/>
            <a:ext cx="7776000" cy="288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mbol" pitchFamily="18" charset="2"/>
              <a:buNone/>
              <a:tabLst/>
              <a:defRPr sz="1800" b="1">
                <a:solidFill>
                  <a:schemeClr val="tx2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The </a:t>
            </a:r>
            <a:r>
              <a:rPr lang="de-DE" dirty="0" err="1"/>
              <a:t>solution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852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VCT_Marker_ID_4" hidden="1"/>
          <p:cNvSpPr/>
          <p:nvPr userDrawn="1">
            <p:custDataLst>
              <p:tags r:id="rId3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 flipV="1">
            <a:off x="358776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400"/>
          </a:p>
        </p:txBody>
      </p:sp>
      <p:pic>
        <p:nvPicPr>
          <p:cNvPr id="11" name="Grafik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1"/>
          <p:cNvGrpSpPr>
            <a:grpSpLocks/>
          </p:cNvGrpSpPr>
          <p:nvPr userDrawn="1"/>
        </p:nvGrpSpPr>
        <p:grpSpPr bwMode="auto">
          <a:xfrm>
            <a:off x="359781" y="2895600"/>
            <a:ext cx="431800" cy="431800"/>
            <a:chOff x="359532" y="2427734"/>
            <a:chExt cx="396000" cy="396000"/>
          </a:xfrm>
        </p:grpSpPr>
        <p:grpSp>
          <p:nvGrpSpPr>
            <p:cNvPr id="4" name="Gruppieren 92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59532" y="2427734"/>
              <a:ext cx="396000" cy="396000"/>
              <a:chOff x="-2343150" y="2098675"/>
              <a:chExt cx="1581150" cy="1581150"/>
            </a:xfrm>
          </p:grpSpPr>
          <p:sp>
            <p:nvSpPr>
              <p:cNvPr id="2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2343150" y="2098675"/>
                <a:ext cx="1581150" cy="158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-2343150" y="2098675"/>
                <a:ext cx="1579563" cy="1579563"/>
              </a:xfrm>
              <a:custGeom>
                <a:avLst/>
                <a:gdLst>
                  <a:gd name="T0" fmla="*/ 2147483647 w 995"/>
                  <a:gd name="T1" fmla="*/ 2147483647 h 995"/>
                  <a:gd name="T2" fmla="*/ 2147483647 w 995"/>
                  <a:gd name="T3" fmla="*/ 2147483647 h 995"/>
                  <a:gd name="T4" fmla="*/ 2147483647 w 995"/>
                  <a:gd name="T5" fmla="*/ 2147483647 h 995"/>
                  <a:gd name="T6" fmla="*/ 2147483647 w 995"/>
                  <a:gd name="T7" fmla="*/ 2147483647 h 995"/>
                  <a:gd name="T8" fmla="*/ 2147483647 w 995"/>
                  <a:gd name="T9" fmla="*/ 2147483647 h 995"/>
                  <a:gd name="T10" fmla="*/ 2147483647 w 995"/>
                  <a:gd name="T11" fmla="*/ 0 h 995"/>
                  <a:gd name="T12" fmla="*/ 0 w 995"/>
                  <a:gd name="T13" fmla="*/ 0 h 995"/>
                  <a:gd name="T14" fmla="*/ 0 w 995"/>
                  <a:gd name="T15" fmla="*/ 2147483647 h 995"/>
                  <a:gd name="T16" fmla="*/ 2147483647 w 995"/>
                  <a:gd name="T17" fmla="*/ 2147483647 h 995"/>
                  <a:gd name="T18" fmla="*/ 2147483647 w 995"/>
                  <a:gd name="T19" fmla="*/ 0 h 995"/>
                  <a:gd name="T20" fmla="*/ 2147483647 w 995"/>
                  <a:gd name="T21" fmla="*/ 0 h 9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5"/>
                  <a:gd name="T34" fmla="*/ 0 h 995"/>
                  <a:gd name="T35" fmla="*/ 995 w 995"/>
                  <a:gd name="T36" fmla="*/ 995 h 9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5" h="995">
                    <a:moveTo>
                      <a:pt x="955" y="40"/>
                    </a:moveTo>
                    <a:lnTo>
                      <a:pt x="955" y="955"/>
                    </a:lnTo>
                    <a:lnTo>
                      <a:pt x="40" y="955"/>
                    </a:lnTo>
                    <a:lnTo>
                      <a:pt x="40" y="40"/>
                    </a:lnTo>
                    <a:lnTo>
                      <a:pt x="955" y="40"/>
                    </a:lnTo>
                    <a:close/>
                    <a:moveTo>
                      <a:pt x="995" y="0"/>
                    </a:moveTo>
                    <a:lnTo>
                      <a:pt x="0" y="0"/>
                    </a:lnTo>
                    <a:lnTo>
                      <a:pt x="0" y="995"/>
                    </a:lnTo>
                    <a:lnTo>
                      <a:pt x="995" y="995"/>
                    </a:lnTo>
                    <a:lnTo>
                      <a:pt x="995" y="0"/>
                    </a:lnTo>
                    <a:close/>
                  </a:path>
                </a:pathLst>
              </a:custGeom>
              <a:solidFill>
                <a:srgbClr val="515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3" name="Freeform 8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-2343150" y="2098675"/>
                <a:ext cx="1579563" cy="1579563"/>
              </a:xfrm>
              <a:custGeom>
                <a:avLst/>
                <a:gdLst>
                  <a:gd name="T0" fmla="*/ 2147483647 w 995"/>
                  <a:gd name="T1" fmla="*/ 2147483647 h 995"/>
                  <a:gd name="T2" fmla="*/ 2147483647 w 995"/>
                  <a:gd name="T3" fmla="*/ 2147483647 h 995"/>
                  <a:gd name="T4" fmla="*/ 2147483647 w 995"/>
                  <a:gd name="T5" fmla="*/ 2147483647 h 995"/>
                  <a:gd name="T6" fmla="*/ 2147483647 w 995"/>
                  <a:gd name="T7" fmla="*/ 2147483647 h 995"/>
                  <a:gd name="T8" fmla="*/ 2147483647 w 995"/>
                  <a:gd name="T9" fmla="*/ 2147483647 h 995"/>
                  <a:gd name="T10" fmla="*/ 2147483647 w 995"/>
                  <a:gd name="T11" fmla="*/ 0 h 995"/>
                  <a:gd name="T12" fmla="*/ 0 w 995"/>
                  <a:gd name="T13" fmla="*/ 0 h 995"/>
                  <a:gd name="T14" fmla="*/ 0 w 995"/>
                  <a:gd name="T15" fmla="*/ 2147483647 h 995"/>
                  <a:gd name="T16" fmla="*/ 2147483647 w 995"/>
                  <a:gd name="T17" fmla="*/ 2147483647 h 995"/>
                  <a:gd name="T18" fmla="*/ 2147483647 w 995"/>
                  <a:gd name="T19" fmla="*/ 0 h 995"/>
                  <a:gd name="T20" fmla="*/ 2147483647 w 995"/>
                  <a:gd name="T21" fmla="*/ 0 h 9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5"/>
                  <a:gd name="T34" fmla="*/ 0 h 995"/>
                  <a:gd name="T35" fmla="*/ 995 w 995"/>
                  <a:gd name="T36" fmla="*/ 995 h 9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5" h="995">
                    <a:moveTo>
                      <a:pt x="955" y="40"/>
                    </a:moveTo>
                    <a:lnTo>
                      <a:pt x="955" y="955"/>
                    </a:lnTo>
                    <a:lnTo>
                      <a:pt x="40" y="955"/>
                    </a:lnTo>
                    <a:lnTo>
                      <a:pt x="40" y="40"/>
                    </a:lnTo>
                    <a:lnTo>
                      <a:pt x="955" y="40"/>
                    </a:lnTo>
                    <a:moveTo>
                      <a:pt x="995" y="0"/>
                    </a:moveTo>
                    <a:lnTo>
                      <a:pt x="0" y="0"/>
                    </a:lnTo>
                    <a:lnTo>
                      <a:pt x="0" y="995"/>
                    </a:lnTo>
                    <a:lnTo>
                      <a:pt x="995" y="995"/>
                    </a:lnTo>
                    <a:lnTo>
                      <a:pt x="995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</p:grpSp>
        <p:grpSp>
          <p:nvGrpSpPr>
            <p:cNvPr id="5" name="Gruppieren 10"/>
            <p:cNvGrpSpPr>
              <a:grpSpLocks/>
            </p:cNvGrpSpPr>
            <p:nvPr/>
          </p:nvGrpSpPr>
          <p:grpSpPr bwMode="auto">
            <a:xfrm>
              <a:off x="412224" y="2524326"/>
              <a:ext cx="290616" cy="202816"/>
              <a:chOff x="-596601" y="2749808"/>
              <a:chExt cx="326887" cy="228129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-481671" y="2753273"/>
                <a:ext cx="211957" cy="136877"/>
              </a:xfrm>
              <a:custGeom>
                <a:avLst/>
                <a:gdLst>
                  <a:gd name="T0" fmla="*/ 2147483647 w 367"/>
                  <a:gd name="T1" fmla="*/ 2147483647 h 237"/>
                  <a:gd name="T2" fmla="*/ 2147483647 w 367"/>
                  <a:gd name="T3" fmla="*/ 0 h 237"/>
                  <a:gd name="T4" fmla="*/ 0 w 367"/>
                  <a:gd name="T5" fmla="*/ 2147483647 h 237"/>
                  <a:gd name="T6" fmla="*/ 2147483647 w 367"/>
                  <a:gd name="T7" fmla="*/ 2147483647 h 237"/>
                  <a:gd name="T8" fmla="*/ 2147483647 w 367"/>
                  <a:gd name="T9" fmla="*/ 2147483647 h 237"/>
                  <a:gd name="T10" fmla="*/ 2147483647 w 367"/>
                  <a:gd name="T11" fmla="*/ 2147483647 h 237"/>
                  <a:gd name="T12" fmla="*/ 2147483647 w 367"/>
                  <a:gd name="T13" fmla="*/ 2147483647 h 237"/>
                  <a:gd name="T14" fmla="*/ 2147483647 w 367"/>
                  <a:gd name="T15" fmla="*/ 2147483647 h 237"/>
                  <a:gd name="T16" fmla="*/ 2147483647 w 367"/>
                  <a:gd name="T17" fmla="*/ 2147483647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7"/>
                  <a:gd name="T28" fmla="*/ 0 h 237"/>
                  <a:gd name="T29" fmla="*/ 367 w 367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7" h="237">
                    <a:moveTo>
                      <a:pt x="285" y="75"/>
                    </a:moveTo>
                    <a:lnTo>
                      <a:pt x="181" y="0"/>
                    </a:lnTo>
                    <a:lnTo>
                      <a:pt x="0" y="101"/>
                    </a:lnTo>
                    <a:lnTo>
                      <a:pt x="33" y="159"/>
                    </a:lnTo>
                    <a:lnTo>
                      <a:pt x="140" y="101"/>
                    </a:lnTo>
                    <a:lnTo>
                      <a:pt x="275" y="237"/>
                    </a:lnTo>
                    <a:lnTo>
                      <a:pt x="367" y="231"/>
                    </a:lnTo>
                    <a:lnTo>
                      <a:pt x="367" y="56"/>
                    </a:lnTo>
                    <a:lnTo>
                      <a:pt x="285" y="7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-596601" y="2749808"/>
                <a:ext cx="264513" cy="228129"/>
              </a:xfrm>
              <a:custGeom>
                <a:avLst/>
                <a:gdLst>
                  <a:gd name="T0" fmla="*/ 2147483647 w 458"/>
                  <a:gd name="T1" fmla="*/ 2147483647 h 395"/>
                  <a:gd name="T2" fmla="*/ 2147483647 w 458"/>
                  <a:gd name="T3" fmla="*/ 2147483647 h 395"/>
                  <a:gd name="T4" fmla="*/ 2147483647 w 458"/>
                  <a:gd name="T5" fmla="*/ 2147483647 h 395"/>
                  <a:gd name="T6" fmla="*/ 2147483647 w 458"/>
                  <a:gd name="T7" fmla="*/ 2147483647 h 395"/>
                  <a:gd name="T8" fmla="*/ 2147483647 w 458"/>
                  <a:gd name="T9" fmla="*/ 2147483647 h 395"/>
                  <a:gd name="T10" fmla="*/ 2147483647 w 458"/>
                  <a:gd name="T11" fmla="*/ 2147483647 h 395"/>
                  <a:gd name="T12" fmla="*/ 2147483647 w 458"/>
                  <a:gd name="T13" fmla="*/ 0 h 395"/>
                  <a:gd name="T14" fmla="*/ 2147483647 w 458"/>
                  <a:gd name="T15" fmla="*/ 2147483647 h 395"/>
                  <a:gd name="T16" fmla="*/ 0 w 458"/>
                  <a:gd name="T17" fmla="*/ 2147483647 h 395"/>
                  <a:gd name="T18" fmla="*/ 0 w 458"/>
                  <a:gd name="T19" fmla="*/ 2147483647 h 395"/>
                  <a:gd name="T20" fmla="*/ 2147483647 w 458"/>
                  <a:gd name="T21" fmla="*/ 2147483647 h 395"/>
                  <a:gd name="T22" fmla="*/ 2147483647 w 458"/>
                  <a:gd name="T23" fmla="*/ 2147483647 h 395"/>
                  <a:gd name="T24" fmla="*/ 2147483647 w 458"/>
                  <a:gd name="T25" fmla="*/ 2147483647 h 395"/>
                  <a:gd name="T26" fmla="*/ 2147483647 w 458"/>
                  <a:gd name="T27" fmla="*/ 2147483647 h 395"/>
                  <a:gd name="T28" fmla="*/ 2147483647 w 458"/>
                  <a:gd name="T29" fmla="*/ 2147483647 h 395"/>
                  <a:gd name="T30" fmla="*/ 2147483647 w 458"/>
                  <a:gd name="T31" fmla="*/ 2147483647 h 395"/>
                  <a:gd name="T32" fmla="*/ 2147483647 w 458"/>
                  <a:gd name="T33" fmla="*/ 2147483647 h 395"/>
                  <a:gd name="T34" fmla="*/ 2147483647 w 458"/>
                  <a:gd name="T35" fmla="*/ 2147483647 h 395"/>
                  <a:gd name="T36" fmla="*/ 2147483647 w 458"/>
                  <a:gd name="T37" fmla="*/ 2147483647 h 395"/>
                  <a:gd name="T38" fmla="*/ 2147483647 w 458"/>
                  <a:gd name="T39" fmla="*/ 2147483647 h 395"/>
                  <a:gd name="T40" fmla="*/ 2147483647 w 458"/>
                  <a:gd name="T41" fmla="*/ 2147483647 h 395"/>
                  <a:gd name="T42" fmla="*/ 2147483647 w 458"/>
                  <a:gd name="T43" fmla="*/ 2147483647 h 395"/>
                  <a:gd name="T44" fmla="*/ 2147483647 w 458"/>
                  <a:gd name="T45" fmla="*/ 2147483647 h 395"/>
                  <a:gd name="T46" fmla="*/ 2147483647 w 458"/>
                  <a:gd name="T47" fmla="*/ 2147483647 h 395"/>
                  <a:gd name="T48" fmla="*/ 2147483647 w 458"/>
                  <a:gd name="T49" fmla="*/ 2147483647 h 395"/>
                  <a:gd name="T50" fmla="*/ 2147483647 w 458"/>
                  <a:gd name="T51" fmla="*/ 2147483647 h 395"/>
                  <a:gd name="T52" fmla="*/ 2147483647 w 458"/>
                  <a:gd name="T53" fmla="*/ 2147483647 h 395"/>
                  <a:gd name="T54" fmla="*/ 2147483647 w 458"/>
                  <a:gd name="T55" fmla="*/ 2147483647 h 395"/>
                  <a:gd name="T56" fmla="*/ 2147483647 w 458"/>
                  <a:gd name="T57" fmla="*/ 2147483647 h 395"/>
                  <a:gd name="T58" fmla="*/ 2147483647 w 458"/>
                  <a:gd name="T59" fmla="*/ 2147483647 h 395"/>
                  <a:gd name="T60" fmla="*/ 2147483647 w 458"/>
                  <a:gd name="T61" fmla="*/ 2147483647 h 395"/>
                  <a:gd name="T62" fmla="*/ 2147483647 w 458"/>
                  <a:gd name="T63" fmla="*/ 2147483647 h 395"/>
                  <a:gd name="T64" fmla="*/ 2147483647 w 458"/>
                  <a:gd name="T65" fmla="*/ 2147483647 h 395"/>
                  <a:gd name="T66" fmla="*/ 2147483647 w 458"/>
                  <a:gd name="T67" fmla="*/ 2147483647 h 395"/>
                  <a:gd name="T68" fmla="*/ 2147483647 w 458"/>
                  <a:gd name="T69" fmla="*/ 2147483647 h 395"/>
                  <a:gd name="T70" fmla="*/ 2147483647 w 458"/>
                  <a:gd name="T71" fmla="*/ 2147483647 h 3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8"/>
                  <a:gd name="T109" fmla="*/ 0 h 395"/>
                  <a:gd name="T110" fmla="*/ 458 w 458"/>
                  <a:gd name="T111" fmla="*/ 395 h 3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8" h="395">
                    <a:moveTo>
                      <a:pt x="397" y="197"/>
                    </a:moveTo>
                    <a:lnTo>
                      <a:pt x="333" y="134"/>
                    </a:lnTo>
                    <a:lnTo>
                      <a:pt x="224" y="191"/>
                    </a:lnTo>
                    <a:lnTo>
                      <a:pt x="184" y="124"/>
                    </a:lnTo>
                    <a:lnTo>
                      <a:pt x="184" y="93"/>
                    </a:lnTo>
                    <a:lnTo>
                      <a:pt x="280" y="38"/>
                    </a:lnTo>
                    <a:lnTo>
                      <a:pt x="219" y="0"/>
                    </a:lnTo>
                    <a:lnTo>
                      <a:pt x="93" y="70"/>
                    </a:lnTo>
                    <a:lnTo>
                      <a:pt x="0" y="41"/>
                    </a:lnTo>
                    <a:lnTo>
                      <a:pt x="0" y="240"/>
                    </a:lnTo>
                    <a:lnTo>
                      <a:pt x="59" y="243"/>
                    </a:lnTo>
                    <a:lnTo>
                      <a:pt x="119" y="188"/>
                    </a:lnTo>
                    <a:lnTo>
                      <a:pt x="318" y="395"/>
                    </a:lnTo>
                    <a:lnTo>
                      <a:pt x="332" y="393"/>
                    </a:lnTo>
                    <a:lnTo>
                      <a:pt x="346" y="380"/>
                    </a:lnTo>
                    <a:lnTo>
                      <a:pt x="347" y="367"/>
                    </a:lnTo>
                    <a:lnTo>
                      <a:pt x="291" y="311"/>
                    </a:lnTo>
                    <a:lnTo>
                      <a:pt x="300" y="303"/>
                    </a:lnTo>
                    <a:lnTo>
                      <a:pt x="355" y="359"/>
                    </a:lnTo>
                    <a:lnTo>
                      <a:pt x="368" y="357"/>
                    </a:lnTo>
                    <a:lnTo>
                      <a:pt x="384" y="341"/>
                    </a:lnTo>
                    <a:lnTo>
                      <a:pt x="385" y="330"/>
                    </a:lnTo>
                    <a:lnTo>
                      <a:pt x="329" y="273"/>
                    </a:lnTo>
                    <a:lnTo>
                      <a:pt x="337" y="266"/>
                    </a:lnTo>
                    <a:lnTo>
                      <a:pt x="393" y="323"/>
                    </a:lnTo>
                    <a:lnTo>
                      <a:pt x="405" y="322"/>
                    </a:lnTo>
                    <a:lnTo>
                      <a:pt x="420" y="307"/>
                    </a:lnTo>
                    <a:lnTo>
                      <a:pt x="421" y="294"/>
                    </a:lnTo>
                    <a:lnTo>
                      <a:pt x="365" y="237"/>
                    </a:lnTo>
                    <a:lnTo>
                      <a:pt x="372" y="229"/>
                    </a:lnTo>
                    <a:lnTo>
                      <a:pt x="429" y="287"/>
                    </a:lnTo>
                    <a:lnTo>
                      <a:pt x="443" y="284"/>
                    </a:lnTo>
                    <a:lnTo>
                      <a:pt x="456" y="271"/>
                    </a:lnTo>
                    <a:lnTo>
                      <a:pt x="458" y="259"/>
                    </a:lnTo>
                    <a:lnTo>
                      <a:pt x="397" y="1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-494377" y="2936354"/>
                <a:ext cx="42738" cy="41583"/>
              </a:xfrm>
              <a:custGeom>
                <a:avLst/>
                <a:gdLst>
                  <a:gd name="T0" fmla="*/ 0 w 74"/>
                  <a:gd name="T1" fmla="*/ 2147483647 h 72"/>
                  <a:gd name="T2" fmla="*/ 2147483647 w 74"/>
                  <a:gd name="T3" fmla="*/ 2147483647 h 72"/>
                  <a:gd name="T4" fmla="*/ 2147483647 w 74"/>
                  <a:gd name="T5" fmla="*/ 2147483647 h 72"/>
                  <a:gd name="T6" fmla="*/ 2147483647 w 74"/>
                  <a:gd name="T7" fmla="*/ 2147483647 h 72"/>
                  <a:gd name="T8" fmla="*/ 2147483647 w 74"/>
                  <a:gd name="T9" fmla="*/ 2147483647 h 72"/>
                  <a:gd name="T10" fmla="*/ 2147483647 w 74"/>
                  <a:gd name="T11" fmla="*/ 0 h 72"/>
                  <a:gd name="T12" fmla="*/ 0 w 74"/>
                  <a:gd name="T13" fmla="*/ 2147483647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72"/>
                  <a:gd name="T23" fmla="*/ 74 w 74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72">
                    <a:moveTo>
                      <a:pt x="0" y="43"/>
                    </a:moveTo>
                    <a:lnTo>
                      <a:pt x="3" y="56"/>
                    </a:lnTo>
                    <a:lnTo>
                      <a:pt x="14" y="68"/>
                    </a:lnTo>
                    <a:lnTo>
                      <a:pt x="28" y="72"/>
                    </a:lnTo>
                    <a:lnTo>
                      <a:pt x="74" y="28"/>
                    </a:lnTo>
                    <a:lnTo>
                      <a:pt x="46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-514013" y="2914407"/>
                <a:ext cx="42161" cy="41583"/>
              </a:xfrm>
              <a:custGeom>
                <a:avLst/>
                <a:gdLst>
                  <a:gd name="T0" fmla="*/ 2147483647 w 73"/>
                  <a:gd name="T1" fmla="*/ 0 h 72"/>
                  <a:gd name="T2" fmla="*/ 0 w 73"/>
                  <a:gd name="T3" fmla="*/ 2147483647 h 72"/>
                  <a:gd name="T4" fmla="*/ 0 w 73"/>
                  <a:gd name="T5" fmla="*/ 2147483647 h 72"/>
                  <a:gd name="T6" fmla="*/ 2147483647 w 73"/>
                  <a:gd name="T7" fmla="*/ 2147483647 h 72"/>
                  <a:gd name="T8" fmla="*/ 2147483647 w 73"/>
                  <a:gd name="T9" fmla="*/ 2147483647 h 72"/>
                  <a:gd name="T10" fmla="*/ 2147483647 w 73"/>
                  <a:gd name="T11" fmla="*/ 2147483647 h 72"/>
                  <a:gd name="T12" fmla="*/ 2147483647 w 73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72"/>
                  <a:gd name="T23" fmla="*/ 73 w 73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72">
                    <a:moveTo>
                      <a:pt x="46" y="0"/>
                    </a:moveTo>
                    <a:lnTo>
                      <a:pt x="0" y="44"/>
                    </a:lnTo>
                    <a:lnTo>
                      <a:pt x="0" y="57"/>
                    </a:lnTo>
                    <a:lnTo>
                      <a:pt x="13" y="71"/>
                    </a:lnTo>
                    <a:lnTo>
                      <a:pt x="27" y="72"/>
                    </a:lnTo>
                    <a:lnTo>
                      <a:pt x="73" y="2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-534805" y="2892461"/>
                <a:ext cx="42161" cy="41583"/>
              </a:xfrm>
              <a:custGeom>
                <a:avLst/>
                <a:gdLst>
                  <a:gd name="T0" fmla="*/ 2147483647 w 73"/>
                  <a:gd name="T1" fmla="*/ 0 h 72"/>
                  <a:gd name="T2" fmla="*/ 0 w 73"/>
                  <a:gd name="T3" fmla="*/ 2147483647 h 72"/>
                  <a:gd name="T4" fmla="*/ 2147483647 w 73"/>
                  <a:gd name="T5" fmla="*/ 2147483647 h 72"/>
                  <a:gd name="T6" fmla="*/ 2147483647 w 73"/>
                  <a:gd name="T7" fmla="*/ 2147483647 h 72"/>
                  <a:gd name="T8" fmla="*/ 2147483647 w 73"/>
                  <a:gd name="T9" fmla="*/ 2147483647 h 72"/>
                  <a:gd name="T10" fmla="*/ 2147483647 w 73"/>
                  <a:gd name="T11" fmla="*/ 2147483647 h 72"/>
                  <a:gd name="T12" fmla="*/ 2147483647 w 73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72"/>
                  <a:gd name="T23" fmla="*/ 73 w 73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72">
                    <a:moveTo>
                      <a:pt x="46" y="0"/>
                    </a:moveTo>
                    <a:lnTo>
                      <a:pt x="0" y="43"/>
                    </a:lnTo>
                    <a:lnTo>
                      <a:pt x="2" y="54"/>
                    </a:lnTo>
                    <a:lnTo>
                      <a:pt x="16" y="69"/>
                    </a:lnTo>
                    <a:lnTo>
                      <a:pt x="27" y="72"/>
                    </a:lnTo>
                    <a:lnTo>
                      <a:pt x="73" y="2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-555596" y="2870514"/>
                <a:ext cx="42738" cy="42161"/>
              </a:xfrm>
              <a:custGeom>
                <a:avLst/>
                <a:gdLst>
                  <a:gd name="T0" fmla="*/ 2147483647 w 74"/>
                  <a:gd name="T1" fmla="*/ 0 h 73"/>
                  <a:gd name="T2" fmla="*/ 0 w 74"/>
                  <a:gd name="T3" fmla="*/ 2147483647 h 73"/>
                  <a:gd name="T4" fmla="*/ 0 w 74"/>
                  <a:gd name="T5" fmla="*/ 2147483647 h 73"/>
                  <a:gd name="T6" fmla="*/ 2147483647 w 74"/>
                  <a:gd name="T7" fmla="*/ 2147483647 h 73"/>
                  <a:gd name="T8" fmla="*/ 2147483647 w 74"/>
                  <a:gd name="T9" fmla="*/ 2147483647 h 73"/>
                  <a:gd name="T10" fmla="*/ 2147483647 w 74"/>
                  <a:gd name="T11" fmla="*/ 2147483647 h 73"/>
                  <a:gd name="T12" fmla="*/ 2147483647 w 74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73"/>
                  <a:gd name="T23" fmla="*/ 74 w 74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73">
                    <a:moveTo>
                      <a:pt x="46" y="0"/>
                    </a:moveTo>
                    <a:lnTo>
                      <a:pt x="0" y="43"/>
                    </a:lnTo>
                    <a:lnTo>
                      <a:pt x="0" y="54"/>
                    </a:lnTo>
                    <a:lnTo>
                      <a:pt x="15" y="70"/>
                    </a:lnTo>
                    <a:lnTo>
                      <a:pt x="28" y="73"/>
                    </a:lnTo>
                    <a:lnTo>
                      <a:pt x="74" y="2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</p:grpSp>
      </p:grpSp>
      <p:sp>
        <p:nvSpPr>
          <p:cNvPr id="2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359532" y="1203820"/>
            <a:ext cx="8424000" cy="1620344"/>
          </a:xfrm>
          <a:solidFill>
            <a:schemeClr val="accent6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28" y="3183818"/>
            <a:ext cx="3816000" cy="13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968468" y="3183818"/>
            <a:ext cx="3816000" cy="13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EDD0-C322-41ED-BE45-DF42D1B6D1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8028" y="2895818"/>
            <a:ext cx="7776000" cy="288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mbol" pitchFamily="18" charset="2"/>
              <a:buNone/>
              <a:tabLst/>
              <a:defRPr sz="1800" b="1">
                <a:solidFill>
                  <a:schemeClr val="tx2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The </a:t>
            </a:r>
            <a:r>
              <a:rPr lang="de-DE" dirty="0" err="1"/>
              <a:t>benefits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373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0"/>
            <a:ext cx="9144000" cy="3219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8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Rechteck 20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text, pictures, graphics, sounds, animations and videos  as well as the order of them within this presentation are subject to  copyright and other protective laws. 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438507"/>
            <a:ext cx="2397490" cy="2765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4239341"/>
            <a:ext cx="2397488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54328" y="4239341"/>
            <a:ext cx="2610055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/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61100" y="4438508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61100" y="4591956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fax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854328" y="4745406"/>
            <a:ext cx="2610053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email</a:t>
            </a:r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4745406"/>
            <a:ext cx="2397490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2854325" y="4439786"/>
            <a:ext cx="3670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Phone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854325" y="4591955"/>
            <a:ext cx="2132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Fax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334061" y="3427202"/>
            <a:ext cx="8462322" cy="430887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spcAft>
                <a:spcPts val="1200"/>
              </a:spcAft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24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29763" y="4873092"/>
            <a:ext cx="7199801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endParaRPr lang="ru-RU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58778" y="4873092"/>
            <a:ext cx="370987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9E2B1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15"/>
              </a:spcBef>
            </a:pPr>
            <a:fld id="{81D60167-4931-47E6-BA6A-407CBD079E47}" type="slidenum">
              <a:rPr lang="ru-RU" spc="-5" smtClean="0"/>
              <a:pPr marL="25400">
                <a:spcBef>
                  <a:spcPts val="15"/>
                </a:spcBef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86690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BD632195-40E3-4C7A-9D72-04D547BAF21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5528" y="1113588"/>
            <a:ext cx="8532423" cy="372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0" indent="0" algn="l">
              <a:defRPr>
                <a:solidFill>
                  <a:schemeClr val="tx2"/>
                </a:solidFill>
              </a:defRPr>
            </a:lvl5pPr>
            <a:lvl6pPr marL="0" indent="0" algn="l">
              <a:defRPr/>
            </a:lvl6pPr>
            <a:lvl7pPr marL="0" indent="0" algn="l">
              <a:defRPr/>
            </a:lvl7pPr>
            <a:lvl8pPr marL="0" indent="0" algn="l">
              <a:defRPr/>
            </a:lvl8pPr>
            <a:lvl9pPr marL="0" indent="0" algn="l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900D9B-3221-4CC3-93E4-2657D732E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05991" y="4839891"/>
            <a:ext cx="5076000" cy="216000"/>
          </a:xfrm>
        </p:spPr>
        <p:txBody>
          <a:bodyPr tIns="27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" b="0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2pPr>
            <a:lvl3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4pPr>
            <a:lvl5pPr>
              <a:spcBef>
                <a:spcPts val="0"/>
              </a:spcBef>
              <a:defRPr sz="600" b="0">
                <a:solidFill>
                  <a:schemeClr val="accent3"/>
                </a:solidFill>
              </a:defRPr>
            </a:lvl5pPr>
            <a:lvl6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6pPr>
            <a:lvl7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7pPr>
            <a:lvl8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8pPr>
            <a:lvl9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Source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B859D6-1D9B-4A5B-91B9-9F5362C55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 max. double spaced headline</a:t>
            </a:r>
          </a:p>
        </p:txBody>
      </p:sp>
    </p:spTree>
    <p:extLst>
      <p:ext uri="{BB962C8B-B14F-4D97-AF65-F5344CB8AC3E}">
        <p14:creationId xmlns:p14="http://schemas.microsoft.com/office/powerpoint/2010/main" val="216715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775" y="378002"/>
            <a:ext cx="8424000" cy="307777"/>
          </a:xfrm>
        </p:spPr>
        <p:txBody>
          <a:bodyPr lIns="0" tIns="0" rIns="0" bIns="0"/>
          <a:lstStyle>
            <a:lvl1pPr>
              <a:defRPr sz="2000" b="0" i="0">
                <a:solidFill>
                  <a:srgbClr val="4D4D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E2B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7295" y="4879541"/>
            <a:ext cx="267716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spcBef>
                <a:spcPts val="11"/>
              </a:spcBef>
            </a:pP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3349" y="4879541"/>
            <a:ext cx="17907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9E2B11"/>
                </a:solidFill>
                <a:latin typeface="Arial"/>
                <a:cs typeface="Arial"/>
              </a:defRPr>
            </a:lvl1pPr>
          </a:lstStyle>
          <a:p>
            <a:pPr marL="19049">
              <a:spcBef>
                <a:spcPts val="11"/>
              </a:spcBef>
            </a:pPr>
            <a:fld id="{81D60167-4931-47E6-BA6A-407CBD079E47}" type="slidenum">
              <a:rPr lang="ru-RU" spc="-4" smtClean="0"/>
              <a:pPr marL="19049">
                <a:spcBef>
                  <a:spcPts val="11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17248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and chapter only -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VCT_Marker_ID_4" hidden="1"/>
          <p:cNvSpPr/>
          <p:nvPr userDrawn="1">
            <p:custDataLst>
              <p:tags r:id="rId3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V="1">
            <a:off x="358775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EOS Group – For a debt-free world © EOS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8CE9-C67E-425B-A3B0-F5CBCB7FB14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69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5285451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185195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2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EOS Bilderpool\neu_Brandpool\Fotolia_20-02-2015\Fotolia_76003860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3170732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85227" y="1220391"/>
            <a:ext cx="2700000" cy="330840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6" y="4597004"/>
            <a:ext cx="8426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1220392"/>
            <a:ext cx="5564188" cy="3309938"/>
          </a:xfrm>
        </p:spPr>
        <p:txBody>
          <a:bodyPr tIns="0" bIns="0">
            <a:normAutofit/>
          </a:bodyPr>
          <a:lstStyle>
            <a:lvl1pPr marL="358766" indent="-358766"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1pPr>
            <a:lvl2pPr marL="542912" indent="-180971">
              <a:spcAft>
                <a:spcPts val="60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  <a:defRPr sz="1800"/>
            </a:lvl2pPr>
            <a:lvl3pPr marL="714357" indent="-171446">
              <a:spcAft>
                <a:spcPts val="600"/>
              </a:spcAft>
              <a:buFont typeface="Symbol" pitchFamily="18" charset="2"/>
              <a:buChar char="-"/>
              <a:defRPr sz="1800"/>
            </a:lvl3pPr>
            <a:lvl4pPr marL="892153" indent="-176209">
              <a:defRPr/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bulletpoints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378001"/>
            <a:ext cx="8426450" cy="3693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headline, e.g. Agenda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EOS Bilderpool\neu_Brandpool\Fotolia_20-02-2015\Fotolia_75908528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93052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66387154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3069197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5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EOS Bilderpool\neu_Brandpool\Fotolia_20-02-2015\Fotolia_43099348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3077155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05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7374095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3124863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33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2015_ErgänzungBilderpool\CCM\2014-11-19 EOS Event (459).jpg"/>
          <p:cNvPicPr>
            <a:picLocks noChangeAspect="1" noChangeArrowheads="1"/>
          </p:cNvPicPr>
          <p:nvPr userDrawn="1"/>
        </p:nvPicPr>
        <p:blipFill>
          <a:blip r:embed="rId2" cstate="screen"/>
          <a:srcRect t="6921" r="14189" b="17143"/>
          <a:stretch>
            <a:fillRect/>
          </a:stretch>
        </p:blipFill>
        <p:spPr bwMode="auto">
          <a:xfrm>
            <a:off x="0" y="1"/>
            <a:ext cx="9144000" cy="305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3"/>
          <p:cNvSpPr/>
          <p:nvPr userDrawn="1"/>
        </p:nvSpPr>
        <p:spPr>
          <a:xfrm>
            <a:off x="-6485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3"/>
          <p:cNvSpPr/>
          <p:nvPr userDrawn="1"/>
        </p:nvSpPr>
        <p:spPr>
          <a:xfrm>
            <a:off x="-6485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pic>
        <p:nvPicPr>
          <p:cNvPr id="13" name="Picture 2" descr="K:\EOS\05_Präsentationsgestaltung\2016\Sudendorf, Amrei\EOS Präsentationen\03_Media\Bilder\Fotolia_78192389_X.jpg"/>
          <p:cNvPicPr>
            <a:picLocks noChangeAspect="1" noChangeArrowheads="1"/>
          </p:cNvPicPr>
          <p:nvPr userDrawn="1"/>
        </p:nvPicPr>
        <p:blipFill>
          <a:blip r:embed="rId2" cstate="print"/>
          <a:srcRect t="16367" b="19038"/>
          <a:stretch>
            <a:fillRect/>
          </a:stretch>
        </p:blipFill>
        <p:spPr bwMode="auto">
          <a:xfrm>
            <a:off x="-506" y="-2581"/>
            <a:ext cx="9144001" cy="3942279"/>
          </a:xfrm>
          <a:prstGeom prst="rect">
            <a:avLst/>
          </a:prstGeom>
          <a:noFill/>
        </p:spPr>
      </p:pic>
      <p:sp>
        <p:nvSpPr>
          <p:cNvPr id="14" name="Rechteck 3"/>
          <p:cNvSpPr/>
          <p:nvPr userDrawn="1"/>
        </p:nvSpPr>
        <p:spPr>
          <a:xfrm>
            <a:off x="-6349" y="2301876"/>
            <a:ext cx="9155113" cy="2605088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1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" y="2"/>
            <a:ext cx="9143998" cy="3514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2508393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1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85227" y="1220391"/>
            <a:ext cx="2700000" cy="330840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6" y="4597004"/>
            <a:ext cx="8426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1220392"/>
            <a:ext cx="5564188" cy="3309938"/>
          </a:xfrm>
        </p:spPr>
        <p:txBody>
          <a:bodyPr tIns="0" bIns="0">
            <a:normAutofit/>
          </a:bodyPr>
          <a:lstStyle>
            <a:lvl1pPr marL="358766" indent="-358766"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1pPr>
            <a:lvl2pPr marL="542912" indent="-180971">
              <a:spcAft>
                <a:spcPts val="60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  <a:defRPr sz="1800"/>
            </a:lvl2pPr>
            <a:lvl3pPr marL="714357" indent="-171446">
              <a:spcAft>
                <a:spcPts val="600"/>
              </a:spcAft>
              <a:buFont typeface="Symbol" pitchFamily="18" charset="2"/>
              <a:buChar char="-"/>
              <a:defRPr sz="1800"/>
            </a:lvl3pPr>
            <a:lvl4pPr marL="892153" indent="-176209">
              <a:defRPr/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bulletpoints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378001"/>
            <a:ext cx="8426450" cy="3693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headline, e.g. Agenda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7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38985259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2552364"/>
          </a:xfrm>
          <a:prstGeom prst="rect">
            <a:avLst/>
          </a:prstGeom>
          <a:noFill/>
        </p:spPr>
      </p:pic>
      <p:sp>
        <p:nvSpPr>
          <p:cNvPr id="13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rapperN\AppData\Local\Temp\Fotolia_73697266_X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398" b="398"/>
          <a:stretch/>
        </p:blipFill>
        <p:spPr bwMode="auto">
          <a:xfrm flipH="1">
            <a:off x="0" y="2"/>
            <a:ext cx="9144000" cy="2615975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9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22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Q:\Fotos\EOS Bilderpool\neu_Brandpool\Fotolia_20-02-2015\Fotolia_67961716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11388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76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66186012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74040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71250072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63683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73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7670260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15979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2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6553814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92120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ehranchin\Desktop\facebook_II_colour.jp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15045" b="3418"/>
          <a:stretch/>
        </p:blipFill>
        <p:spPr bwMode="auto">
          <a:xfrm>
            <a:off x="-7201" y="7"/>
            <a:ext cx="9151201" cy="2671633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3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9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5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0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2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5" hasCustomPrompt="1"/>
          </p:nvPr>
        </p:nvSpPr>
        <p:spPr>
          <a:xfrm>
            <a:off x="358780" y="1220392"/>
            <a:ext cx="84232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lIns="0" tIns="0" rIns="0" bIns="0">
            <a:noAutofit/>
          </a:bodyPr>
          <a:lstStyle>
            <a:lvl1pPr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6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358778" y="1220392"/>
            <a:ext cx="413067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7" hasCustomPrompt="1"/>
          </p:nvPr>
        </p:nvSpPr>
        <p:spPr>
          <a:xfrm>
            <a:off x="4656143" y="1220392"/>
            <a:ext cx="412663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0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1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8" hasCustomPrompt="1"/>
          </p:nvPr>
        </p:nvSpPr>
        <p:spPr>
          <a:xfrm>
            <a:off x="358776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2210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60824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7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9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250532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465186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quarter" idx="22" hasCustomPrompt="1"/>
          </p:nvPr>
        </p:nvSpPr>
        <p:spPr>
          <a:xfrm>
            <a:off x="6798406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6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21" hasCustomPrompt="1"/>
          </p:nvPr>
        </p:nvSpPr>
        <p:spPr>
          <a:xfrm>
            <a:off x="3221040" y="1220791"/>
            <a:ext cx="5561012" cy="33099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7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7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tent 2/3 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6084889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8" y="1220392"/>
            <a:ext cx="5564187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70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and chapter only -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VCT_Marker_ID_4" hidden="1"/>
          <p:cNvSpPr/>
          <p:nvPr userDrawn="1">
            <p:custDataLst>
              <p:tags r:id="rId3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V="1">
            <a:off x="358776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400" dirty="0"/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8CE9-C67E-425B-A3B0-F5CBCB7FB14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74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 pre-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68356367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6"/>
            <a:ext cx="9144000" cy="3323640"/>
          </a:xfrm>
          <a:prstGeom prst="rect">
            <a:avLst/>
          </a:prstGeom>
          <a:noFill/>
        </p:spPr>
      </p:pic>
      <p:sp>
        <p:nvSpPr>
          <p:cNvPr id="13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noProof="0" dirty="0">
                <a:solidFill>
                  <a:schemeClr val="accent2"/>
                </a:solidFill>
              </a:rPr>
              <a:t>Copy text, pictures, graphics, sounds,</a:t>
            </a:r>
            <a:r>
              <a:rPr lang="en-US" sz="600" baseline="0" noProof="0" dirty="0">
                <a:solidFill>
                  <a:schemeClr val="accent2"/>
                </a:solidFill>
              </a:rPr>
              <a:t> animations and videos  as well as the order of them within this presentation are subject to  copyright and other protective laws. </a:t>
            </a:r>
            <a:endParaRPr lang="en-US" sz="600" noProof="0" dirty="0">
              <a:solidFill>
                <a:schemeClr val="accent2"/>
              </a:solidFill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360001" y="4083717"/>
            <a:ext cx="2159001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de-DE" sz="1000" noProof="0" dirty="0">
                <a:solidFill>
                  <a:schemeClr val="bg2"/>
                </a:solidFill>
              </a:rPr>
              <a:t>EOS Holding GmbH</a:t>
            </a:r>
            <a:br>
              <a:rPr lang="de-DE" sz="1000" noProof="0" dirty="0">
                <a:solidFill>
                  <a:schemeClr val="tx2"/>
                </a:solidFill>
              </a:rPr>
            </a:br>
            <a:r>
              <a:rPr lang="de-DE" sz="1000" noProof="0" dirty="0">
                <a:solidFill>
                  <a:schemeClr val="tx1"/>
                </a:solidFill>
              </a:rPr>
              <a:t>Steindamm 71 · 20099 Hamburg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de-DE" sz="1000" noProof="0" dirty="0">
                <a:solidFill>
                  <a:schemeClr val="tx1"/>
                </a:solidFill>
              </a:rPr>
              <a:t>Phone +49 (0)40 25 32 86 57</a:t>
            </a:r>
            <a:br>
              <a:rPr lang="de-DE" sz="1000" noProof="0" dirty="0">
                <a:solidFill>
                  <a:schemeClr val="tx1"/>
                </a:solidFill>
              </a:rPr>
            </a:br>
            <a:r>
              <a:rPr lang="de-DE" sz="1000" noProof="0" dirty="0">
                <a:solidFill>
                  <a:schemeClr val="tx1"/>
                </a:solidFill>
              </a:rPr>
              <a:t>Fax +49 (0)40 25 32 86 58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de-DE" sz="1000" noProof="0" dirty="0">
                <a:solidFill>
                  <a:schemeClr val="tx1"/>
                </a:solidFill>
              </a:rPr>
              <a:t>www.eos-solutions.com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334059" y="3428254"/>
            <a:ext cx="8457652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ct val="0"/>
              </a:spcBef>
              <a:spcAft>
                <a:spcPts val="1200"/>
              </a:spcAft>
              <a:buNone/>
              <a:defRPr sz="3600" baseline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z="2800" noProof="0" dirty="0">
                <a:solidFill>
                  <a:schemeClr val="tx2"/>
                </a:solidFill>
              </a:rPr>
              <a:t>EOS. With head and heart in finance</a:t>
            </a:r>
          </a:p>
        </p:txBody>
      </p:sp>
    </p:spTree>
    <p:extLst>
      <p:ext uri="{BB962C8B-B14F-4D97-AF65-F5344CB8AC3E}">
        <p14:creationId xmlns:p14="http://schemas.microsoft.com/office/powerpoint/2010/main" val="573682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Q:\Fotos\EOS Bilderpool\neu_Brandpool\Fotolia_20-02-2015\Fotolia_68356367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6"/>
            <a:ext cx="9144000" cy="3323640"/>
          </a:xfrm>
          <a:prstGeom prst="rect">
            <a:avLst/>
          </a:prstGeom>
          <a:noFill/>
        </p:spPr>
      </p:pic>
      <p:sp>
        <p:nvSpPr>
          <p:cNvPr id="20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text, pictures, graphics, sounds, animations and videos  as well as the order of them within this presentation are subject to  copyright and other protective laws. 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438507"/>
            <a:ext cx="2397490" cy="2765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4239341"/>
            <a:ext cx="2397488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54328" y="4239341"/>
            <a:ext cx="2610055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/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61100" y="4438508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61100" y="4591956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fax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854328" y="4745406"/>
            <a:ext cx="2610053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email</a:t>
            </a:r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4745406"/>
            <a:ext cx="2397490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2854325" y="4439786"/>
            <a:ext cx="3670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Phone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854325" y="4591955"/>
            <a:ext cx="2132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Fax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334061" y="3427202"/>
            <a:ext cx="8462322" cy="430887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spcAft>
                <a:spcPts val="1200"/>
              </a:spcAft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950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0"/>
            <a:ext cx="9144000" cy="3219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8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text, pictures, graphics, sounds, animations and videos  as well as the order of them within this presentation are subject to  copyright and other protective laws. 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438507"/>
            <a:ext cx="2397490" cy="2765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4239341"/>
            <a:ext cx="2397488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54328" y="4239341"/>
            <a:ext cx="2610055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/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61100" y="4438508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61100" y="4591956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fax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854328" y="4745406"/>
            <a:ext cx="2610053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email</a:t>
            </a:r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4745406"/>
            <a:ext cx="2397490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2854325" y="4439786"/>
            <a:ext cx="3670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Phone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854325" y="4591955"/>
            <a:ext cx="2132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Fax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334061" y="3427202"/>
            <a:ext cx="8462322" cy="430887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spcAft>
                <a:spcPts val="1200"/>
              </a:spcAft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937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VCT_Marker_ID_4" hidden="1"/>
          <p:cNvSpPr/>
          <p:nvPr userDrawn="1">
            <p:custDataLst>
              <p:tags r:id="rId3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2C23-FD24-4A03-8A6F-B84EC4ECC4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2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5" hasCustomPrompt="1"/>
          </p:nvPr>
        </p:nvSpPr>
        <p:spPr>
          <a:xfrm>
            <a:off x="358780" y="1220392"/>
            <a:ext cx="84232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lIns="0" tIns="0" rIns="0" bIns="0">
            <a:noAutofit/>
          </a:bodyPr>
          <a:lstStyle>
            <a:lvl1pPr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358778" y="1220392"/>
            <a:ext cx="413067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7" hasCustomPrompt="1"/>
          </p:nvPr>
        </p:nvSpPr>
        <p:spPr>
          <a:xfrm>
            <a:off x="4656143" y="1220392"/>
            <a:ext cx="412663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8" hasCustomPrompt="1"/>
          </p:nvPr>
        </p:nvSpPr>
        <p:spPr>
          <a:xfrm>
            <a:off x="358776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2210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60824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9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250532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465186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quarter" idx="22" hasCustomPrompt="1"/>
          </p:nvPr>
        </p:nvSpPr>
        <p:spPr>
          <a:xfrm>
            <a:off x="6798406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21" hasCustomPrompt="1"/>
          </p:nvPr>
        </p:nvSpPr>
        <p:spPr>
          <a:xfrm>
            <a:off x="3221040" y="1220791"/>
            <a:ext cx="5561012" cy="33099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7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tags" Target="../tags/tag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ags" Target="../tags/tag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image" Target="../media/image1.emf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oleObject" Target="../embeddings/oleObject1.bin" /><Relationship Id="rId10" Type="http://schemas.openxmlformats.org/officeDocument/2006/relationships/slideLayout" Target="../slideLayouts/slideLayout10.xml" /><Relationship Id="rId19" Type="http://schemas.openxmlformats.org/officeDocument/2006/relationships/vmlDrawing" Target="../drawings/vmlDrawing1.v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tags" Target="../tags/tag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30.xml" /><Relationship Id="rId18" Type="http://schemas.openxmlformats.org/officeDocument/2006/relationships/slideLayout" Target="../slideLayouts/slideLayout35.xml" /><Relationship Id="rId26" Type="http://schemas.openxmlformats.org/officeDocument/2006/relationships/slideLayout" Target="../slideLayouts/slideLayout43.xml" /><Relationship Id="rId3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38.xml" /><Relationship Id="rId34" Type="http://schemas.openxmlformats.org/officeDocument/2006/relationships/tags" Target="../tags/tag19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17" Type="http://schemas.openxmlformats.org/officeDocument/2006/relationships/slideLayout" Target="../slideLayouts/slideLayout34.xml" /><Relationship Id="rId25" Type="http://schemas.openxmlformats.org/officeDocument/2006/relationships/slideLayout" Target="../slideLayouts/slideLayout42.xml" /><Relationship Id="rId33" Type="http://schemas.openxmlformats.org/officeDocument/2006/relationships/vmlDrawing" Target="../drawings/vmlDrawing5.vml" /><Relationship Id="rId38" Type="http://schemas.openxmlformats.org/officeDocument/2006/relationships/image" Target="../media/image1.emf" /><Relationship Id="rId2" Type="http://schemas.openxmlformats.org/officeDocument/2006/relationships/slideLayout" Target="../slideLayouts/slideLayout19.xml" /><Relationship Id="rId16" Type="http://schemas.openxmlformats.org/officeDocument/2006/relationships/slideLayout" Target="../slideLayouts/slideLayout33.xml" /><Relationship Id="rId20" Type="http://schemas.openxmlformats.org/officeDocument/2006/relationships/slideLayout" Target="../slideLayouts/slideLayout37.xml" /><Relationship Id="rId29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24" Type="http://schemas.openxmlformats.org/officeDocument/2006/relationships/slideLayout" Target="../slideLayouts/slideLayout41.xml" /><Relationship Id="rId32" Type="http://schemas.openxmlformats.org/officeDocument/2006/relationships/theme" Target="../theme/theme2.xml" /><Relationship Id="rId37" Type="http://schemas.openxmlformats.org/officeDocument/2006/relationships/oleObject" Target="../embeddings/oleObject5.bin" /><Relationship Id="rId5" Type="http://schemas.openxmlformats.org/officeDocument/2006/relationships/slideLayout" Target="../slideLayouts/slideLayout22.xml" /><Relationship Id="rId15" Type="http://schemas.openxmlformats.org/officeDocument/2006/relationships/slideLayout" Target="../slideLayouts/slideLayout32.xml" /><Relationship Id="rId23" Type="http://schemas.openxmlformats.org/officeDocument/2006/relationships/slideLayout" Target="../slideLayouts/slideLayout40.xml" /><Relationship Id="rId28" Type="http://schemas.openxmlformats.org/officeDocument/2006/relationships/slideLayout" Target="../slideLayouts/slideLayout45.xml" /><Relationship Id="rId36" Type="http://schemas.openxmlformats.org/officeDocument/2006/relationships/tags" Target="../tags/tag21.xml" /><Relationship Id="rId10" Type="http://schemas.openxmlformats.org/officeDocument/2006/relationships/slideLayout" Target="../slideLayouts/slideLayout27.xml" /><Relationship Id="rId19" Type="http://schemas.openxmlformats.org/officeDocument/2006/relationships/slideLayout" Target="../slideLayouts/slideLayout36.xml" /><Relationship Id="rId31" Type="http://schemas.openxmlformats.org/officeDocument/2006/relationships/slideLayout" Target="../slideLayouts/slideLayout48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31.xml" /><Relationship Id="rId22" Type="http://schemas.openxmlformats.org/officeDocument/2006/relationships/slideLayout" Target="../slideLayouts/slideLayout39.xml" /><Relationship Id="rId27" Type="http://schemas.openxmlformats.org/officeDocument/2006/relationships/slideLayout" Target="../slideLayouts/slideLayout44.xml" /><Relationship Id="rId30" Type="http://schemas.openxmlformats.org/officeDocument/2006/relationships/slideLayout" Target="../slideLayouts/slideLayout47.xml" /><Relationship Id="rId35" Type="http://schemas.openxmlformats.org/officeDocument/2006/relationships/tags" Target="../tags/tag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52303312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Folie" r:id="rId23" imgW="360" imgH="360" progId="">
                  <p:embed/>
                </p:oleObj>
              </mc:Choice>
              <mc:Fallback>
                <p:oleObj name="think-cell Folie" r:id="rId23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378001"/>
            <a:ext cx="842400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358775" y="1220392"/>
            <a:ext cx="8424000" cy="3309938"/>
          </a:xfrm>
          <a:prstGeom prst="rect">
            <a:avLst/>
          </a:prstGeom>
        </p:spPr>
        <p:txBody>
          <a:bodyPr vert="horz" wrap="square" lIns="0" tIns="72000" rIns="0" bIns="7200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9763" y="4880786"/>
            <a:ext cx="719980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8778" y="4880786"/>
            <a:ext cx="37098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VCT_Marker_ID_4" hidden="1"/>
          <p:cNvSpPr/>
          <p:nvPr userDrawn="1">
            <p:custDataLst>
              <p:tags r:id="rId22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64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51" r:id="rId2"/>
    <p:sldLayoutId id="2147483711" r:id="rId3"/>
    <p:sldLayoutId id="2147483712" r:id="rId4"/>
    <p:sldLayoutId id="2147483650" r:id="rId5"/>
    <p:sldLayoutId id="2147483656" r:id="rId6"/>
    <p:sldLayoutId id="2147483657" r:id="rId7"/>
    <p:sldLayoutId id="2147483660" r:id="rId8"/>
    <p:sldLayoutId id="2147483668" r:id="rId9"/>
    <p:sldLayoutId id="2147483667" r:id="rId10"/>
    <p:sldLayoutId id="2147483724" r:id="rId11"/>
    <p:sldLayoutId id="2147483725" r:id="rId12"/>
    <p:sldLayoutId id="2147483713" r:id="rId13"/>
    <p:sldLayoutId id="2147483728" r:id="rId14"/>
    <p:sldLayoutId id="2147483771" r:id="rId15"/>
    <p:sldLayoutId id="2147483772" r:id="rId16"/>
    <p:sldLayoutId id="2147483773" r:id="rId17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6396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9991" indent="-1835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6387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Tx/>
        <a:buNone/>
        <a:defRPr sz="1800" b="1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4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Folie" r:id="rId37" imgW="360" imgH="360" progId="">
                  <p:embed/>
                </p:oleObj>
              </mc:Choice>
              <mc:Fallback>
                <p:oleObj name="think-cell Folie" r:id="rId37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378001"/>
            <a:ext cx="842400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358775" y="1220392"/>
            <a:ext cx="8424000" cy="3309938"/>
          </a:xfrm>
          <a:prstGeom prst="rect">
            <a:avLst/>
          </a:prstGeom>
        </p:spPr>
        <p:txBody>
          <a:bodyPr vert="horz" wrap="square" lIns="0" tIns="72000" rIns="0" bIns="7200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9763" y="4880786"/>
            <a:ext cx="719980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8778" y="4880786"/>
            <a:ext cx="37098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VCT_Marker_ID_4" hidden="1"/>
          <p:cNvSpPr/>
          <p:nvPr userDrawn="1">
            <p:custDataLst>
              <p:tags r:id="rId36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03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6396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9991" indent="-1835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6387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Tx/>
        <a:buNone/>
        <a:defRPr sz="1800" b="1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26.png" /><Relationship Id="rId5" Type="http://schemas.microsoft.com/office/2007/relationships/hdphoto" Target="../media/hdphoto1.wdp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 /><Relationship Id="rId3" Type="http://schemas.openxmlformats.org/officeDocument/2006/relationships/tags" Target="../tags/tag28.xml" /><Relationship Id="rId7" Type="http://schemas.openxmlformats.org/officeDocument/2006/relationships/notesSlide" Target="../notesSlides/notesSlide2.xml" /><Relationship Id="rId2" Type="http://schemas.openxmlformats.org/officeDocument/2006/relationships/tags" Target="../tags/tag27.xml" /><Relationship Id="rId1" Type="http://schemas.openxmlformats.org/officeDocument/2006/relationships/tags" Target="../tags/tag26.xml" /><Relationship Id="rId6" Type="http://schemas.openxmlformats.org/officeDocument/2006/relationships/slideLayout" Target="../slideLayouts/slideLayout17.xml" /><Relationship Id="rId5" Type="http://schemas.openxmlformats.org/officeDocument/2006/relationships/tags" Target="../tags/tag30.xml" /><Relationship Id="rId4" Type="http://schemas.openxmlformats.org/officeDocument/2006/relationships/tags" Target="../tags/tag29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 /><Relationship Id="rId3" Type="http://schemas.openxmlformats.org/officeDocument/2006/relationships/tags" Target="../tags/tag33.xml" /><Relationship Id="rId7" Type="http://schemas.openxmlformats.org/officeDocument/2006/relationships/notesSlide" Target="../notesSlides/notesSlide3.xml" /><Relationship Id="rId2" Type="http://schemas.openxmlformats.org/officeDocument/2006/relationships/tags" Target="../tags/tag32.xml" /><Relationship Id="rId1" Type="http://schemas.openxmlformats.org/officeDocument/2006/relationships/tags" Target="../tags/tag31.xml" /><Relationship Id="rId6" Type="http://schemas.openxmlformats.org/officeDocument/2006/relationships/slideLayout" Target="../slideLayouts/slideLayout17.xml" /><Relationship Id="rId5" Type="http://schemas.openxmlformats.org/officeDocument/2006/relationships/tags" Target="../tags/tag35.xml" /><Relationship Id="rId4" Type="http://schemas.openxmlformats.org/officeDocument/2006/relationships/tags" Target="../tags/tag34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 /><Relationship Id="rId3" Type="http://schemas.openxmlformats.org/officeDocument/2006/relationships/tags" Target="../tags/tag38.xml" /><Relationship Id="rId7" Type="http://schemas.openxmlformats.org/officeDocument/2006/relationships/notesSlide" Target="../notesSlides/notesSlide4.xml" /><Relationship Id="rId2" Type="http://schemas.openxmlformats.org/officeDocument/2006/relationships/tags" Target="../tags/tag37.xml" /><Relationship Id="rId1" Type="http://schemas.openxmlformats.org/officeDocument/2006/relationships/tags" Target="../tags/tag36.xml" /><Relationship Id="rId6" Type="http://schemas.openxmlformats.org/officeDocument/2006/relationships/slideLayout" Target="../slideLayouts/slideLayout17.xml" /><Relationship Id="rId5" Type="http://schemas.openxmlformats.org/officeDocument/2006/relationships/tags" Target="../tags/tag40.xml" /><Relationship Id="rId4" Type="http://schemas.openxmlformats.org/officeDocument/2006/relationships/tags" Target="../tags/tag39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 /><Relationship Id="rId7" Type="http://schemas.openxmlformats.org/officeDocument/2006/relationships/notesSlide" Target="../notesSlides/notesSlide5.xml" /><Relationship Id="rId2" Type="http://schemas.openxmlformats.org/officeDocument/2006/relationships/tags" Target="../tags/tag42.xml" /><Relationship Id="rId1" Type="http://schemas.openxmlformats.org/officeDocument/2006/relationships/tags" Target="../tags/tag41.xml" /><Relationship Id="rId6" Type="http://schemas.openxmlformats.org/officeDocument/2006/relationships/slideLayout" Target="../slideLayouts/slideLayout17.xml" /><Relationship Id="rId5" Type="http://schemas.openxmlformats.org/officeDocument/2006/relationships/tags" Target="../tags/tag45.xml" /><Relationship Id="rId4" Type="http://schemas.openxmlformats.org/officeDocument/2006/relationships/tags" Target="../tags/tag44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3" Type="http://schemas.openxmlformats.org/officeDocument/2006/relationships/tags" Target="../tags/tag48.xml" /><Relationship Id="rId7" Type="http://schemas.openxmlformats.org/officeDocument/2006/relationships/notesSlide" Target="../notesSlides/notesSlide6.xml" /><Relationship Id="rId2" Type="http://schemas.openxmlformats.org/officeDocument/2006/relationships/tags" Target="../tags/tag47.xml" /><Relationship Id="rId1" Type="http://schemas.openxmlformats.org/officeDocument/2006/relationships/tags" Target="../tags/tag46.xml" /><Relationship Id="rId6" Type="http://schemas.openxmlformats.org/officeDocument/2006/relationships/slideLayout" Target="../slideLayouts/slideLayout17.xml" /><Relationship Id="rId5" Type="http://schemas.openxmlformats.org/officeDocument/2006/relationships/tags" Target="../tags/tag50.xml" /><Relationship Id="rId4" Type="http://schemas.openxmlformats.org/officeDocument/2006/relationships/tags" Target="../tags/tag49.xml" /><Relationship Id="rId9" Type="http://schemas.openxmlformats.org/officeDocument/2006/relationships/image" Target="../media/image28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7917DC8C-385F-40B2-B8AD-5A6A76BDAC43}"/>
              </a:ext>
            </a:extLst>
          </p:cNvPr>
          <p:cNvSpPr txBox="1">
            <a:spLocks/>
          </p:cNvSpPr>
          <p:nvPr/>
        </p:nvSpPr>
        <p:spPr bwMode="gray">
          <a:xfrm>
            <a:off x="1691680" y="1923677"/>
            <a:ext cx="4662778" cy="19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2"/>
                </a:solidFill>
                <a:latin typeface="Arial" charset="0"/>
                <a:cs typeface="Arial" charset="0"/>
              </a:rPr>
              <a:t>Судебный сегмент в структуре рынка взыскания: характеристика, динамика, вызовы</a:t>
            </a:r>
          </a:p>
          <a:p>
            <a:endParaRPr lang="en-US" sz="24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8AF32-744C-473C-B0A3-75F4C16A36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4" y="0"/>
            <a:ext cx="1547738" cy="5143500"/>
          </a:xfrm>
          <a:prstGeom prst="rect">
            <a:avLst/>
          </a:prstGeom>
        </p:spPr>
      </p:pic>
      <p:sp>
        <p:nvSpPr>
          <p:cNvPr id="17" name="Titel 35">
            <a:extLst>
              <a:ext uri="{FF2B5EF4-FFF2-40B4-BE49-F238E27FC236}">
                <a16:creationId xmlns:a16="http://schemas.microsoft.com/office/drawing/2014/main" id="{FBC3D905-5B9D-49AD-ABC3-93BB2A03E115}"/>
              </a:ext>
            </a:extLst>
          </p:cNvPr>
          <p:cNvSpPr txBox="1">
            <a:spLocks/>
          </p:cNvSpPr>
          <p:nvPr/>
        </p:nvSpPr>
        <p:spPr bwMode="gray">
          <a:xfrm>
            <a:off x="1565406" y="0"/>
            <a:ext cx="6032912" cy="30303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kern="1200" cap="none" baseline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5" name="Bildplatzhalter 9">
            <a:extLst>
              <a:ext uri="{FF2B5EF4-FFF2-40B4-BE49-F238E27FC236}">
                <a16:creationId xmlns:a16="http://schemas.microsoft.com/office/drawing/2014/main" id="{2E637B50-A6D1-4093-AB70-46B6618F4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77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/>
        </p:blipFill>
        <p:spPr bwMode="gray">
          <a:xfrm>
            <a:off x="6003821" y="-4500"/>
            <a:ext cx="3159977" cy="5148000"/>
          </a:xfrm>
          <a:custGeom>
            <a:avLst/>
            <a:gdLst>
              <a:gd name="connsiteX0" fmla="*/ 0 w 4295489"/>
              <a:gd name="connsiteY0" fmla="*/ 0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12599 h 6886575"/>
              <a:gd name="connsiteX7" fmla="*/ 0 w 4295489"/>
              <a:gd name="connsiteY7" fmla="*/ 12643 h 6886575"/>
              <a:gd name="connsiteX0" fmla="*/ 0 w 4295489"/>
              <a:gd name="connsiteY0" fmla="*/ 12643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12599 h 6886575"/>
              <a:gd name="connsiteX7" fmla="*/ 0 w 4295489"/>
              <a:gd name="connsiteY7" fmla="*/ 12643 h 6886575"/>
              <a:gd name="connsiteX0" fmla="*/ 68329 w 4295489"/>
              <a:gd name="connsiteY0" fmla="*/ 12599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12599 h 6886575"/>
              <a:gd name="connsiteX0" fmla="*/ 68329 w 4295489"/>
              <a:gd name="connsiteY0" fmla="*/ 3074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3074 h 6886575"/>
              <a:gd name="connsiteX0" fmla="*/ 68329 w 4295489"/>
              <a:gd name="connsiteY0" fmla="*/ 3074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1881741 w 4295489"/>
              <a:gd name="connsiteY4" fmla="*/ 6877050 h 6886575"/>
              <a:gd name="connsiteX5" fmla="*/ 68329 w 4295489"/>
              <a:gd name="connsiteY5" fmla="*/ 3074 h 6886575"/>
              <a:gd name="connsiteX0" fmla="*/ 0 w 4227160"/>
              <a:gd name="connsiteY0" fmla="*/ 3074 h 6886575"/>
              <a:gd name="connsiteX1" fmla="*/ 4227160 w 4227160"/>
              <a:gd name="connsiteY1" fmla="*/ 0 h 6886575"/>
              <a:gd name="connsiteX2" fmla="*/ 4227160 w 4227160"/>
              <a:gd name="connsiteY2" fmla="*/ 6886575 h 6886575"/>
              <a:gd name="connsiteX3" fmla="*/ 1813412 w 4227160"/>
              <a:gd name="connsiteY3" fmla="*/ 6877050 h 6886575"/>
              <a:gd name="connsiteX4" fmla="*/ 0 w 4227160"/>
              <a:gd name="connsiteY4" fmla="*/ 3074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160" h="6886575">
                <a:moveTo>
                  <a:pt x="0" y="3074"/>
                </a:moveTo>
                <a:lnTo>
                  <a:pt x="4227160" y="0"/>
                </a:lnTo>
                <a:lnTo>
                  <a:pt x="4227160" y="6886575"/>
                </a:lnTo>
                <a:lnTo>
                  <a:pt x="1813412" y="6877050"/>
                </a:lnTo>
                <a:lnTo>
                  <a:pt x="0" y="3074"/>
                </a:lnTo>
                <a:close/>
              </a:path>
            </a:pathLst>
          </a:custGeom>
        </p:spPr>
      </p:pic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737B6CA9-6AF9-4BA2-97A8-6E957BE96F8B}"/>
              </a:ext>
            </a:extLst>
          </p:cNvPr>
          <p:cNvSpPr txBox="1">
            <a:spLocks/>
          </p:cNvSpPr>
          <p:nvPr/>
        </p:nvSpPr>
        <p:spPr bwMode="gray">
          <a:xfrm>
            <a:off x="8172400" y="4155926"/>
            <a:ext cx="608400" cy="612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b="0" kern="1200" baseline="0">
                <a:noFill/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0000"/>
              <a:buFontTx/>
              <a:buNone/>
              <a:defRPr sz="1800" kern="1200">
                <a:noFill/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noFill/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noFill/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b="1" kern="1200">
                <a:noFill/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059582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chemeClr val="bg2"/>
                </a:solidFill>
                <a:latin typeface="Arial" charset="0"/>
                <a:cs typeface="Arial" charset="0"/>
              </a:rPr>
              <a:t>EOS</a:t>
            </a:r>
            <a:endParaRPr lang="ru-RU" sz="4000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C1BB0600-A7FB-4C2D-967C-779A9A8AD52F}"/>
              </a:ext>
            </a:extLst>
          </p:cNvPr>
          <p:cNvSpPr txBox="1">
            <a:spLocks/>
          </p:cNvSpPr>
          <p:nvPr/>
        </p:nvSpPr>
        <p:spPr bwMode="gray">
          <a:xfrm>
            <a:off x="1638193" y="3920553"/>
            <a:ext cx="4328019" cy="741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EOS </a:t>
            </a:r>
            <a:r>
              <a:rPr lang="ru-RU" b="1" dirty="0"/>
              <a:t>Россия</a:t>
            </a:r>
          </a:p>
          <a:p>
            <a:r>
              <a:rPr lang="ru-RU" sz="1400" dirty="0"/>
              <a:t>20</a:t>
            </a:r>
            <a:r>
              <a:rPr lang="en-US" sz="1400" dirty="0"/>
              <a:t>2</a:t>
            </a:r>
            <a:r>
              <a:rPr lang="ru-RU" sz="1400" dirty="0"/>
              <a:t>1</a:t>
            </a:r>
            <a:r>
              <a:rPr lang="en-US" sz="1400" dirty="0"/>
              <a:t> </a:t>
            </a:r>
            <a:r>
              <a:rPr lang="ru-RU" sz="1400" dirty="0"/>
              <a:t>год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446282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0AF1A-2CF5-4B9E-8DD6-7933B8FCF293}"/>
              </a:ext>
            </a:extLst>
          </p:cNvPr>
          <p:cNvSpPr/>
          <p:nvPr/>
        </p:nvSpPr>
        <p:spPr>
          <a:xfrm>
            <a:off x="358775" y="4114154"/>
            <a:ext cx="1409856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НАПКА, ЭОС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Цессионный портфель в работе КА. Динамика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3CB27A2-6DA4-49CF-A84B-628A2A313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744604"/>
              </p:ext>
            </p:extLst>
          </p:nvPr>
        </p:nvGraphicFramePr>
        <p:xfrm>
          <a:off x="251520" y="1022706"/>
          <a:ext cx="4948174" cy="309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B490C8E-4940-4ED9-A324-E4AAB69F1FAB}"/>
              </a:ext>
            </a:extLst>
          </p:cNvPr>
          <p:cNvSpPr txBox="1"/>
          <p:nvPr/>
        </p:nvSpPr>
        <p:spPr>
          <a:xfrm>
            <a:off x="5209896" y="1176438"/>
            <a:ext cx="37444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333333"/>
                </a:solidFill>
                <a:effectLst/>
              </a:rPr>
              <a:t>За период 2016 – 1 квартал 2021 г. в работу коллекторских агентств поступило </a:t>
            </a:r>
            <a:r>
              <a:rPr lang="ru-RU" b="1" i="0" dirty="0">
                <a:solidFill>
                  <a:schemeClr val="bg2"/>
                </a:solidFill>
                <a:effectLst/>
              </a:rPr>
              <a:t>8,6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400" b="1" i="0" dirty="0">
                <a:solidFill>
                  <a:schemeClr val="bg2"/>
                </a:solidFill>
                <a:effectLst/>
              </a:rPr>
              <a:t>млн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банковских кейсов на сумму </a:t>
            </a:r>
            <a:r>
              <a:rPr lang="ru-RU" b="1" i="0" dirty="0">
                <a:solidFill>
                  <a:schemeClr val="bg2"/>
                </a:solidFill>
                <a:effectLst/>
              </a:rPr>
              <a:t>1,476</a:t>
            </a:r>
            <a:r>
              <a:rPr lang="ru-RU" sz="1400" b="1" i="0" dirty="0">
                <a:solidFill>
                  <a:schemeClr val="bg2"/>
                </a:solidFill>
                <a:effectLst/>
              </a:rPr>
              <a:t> трлн 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рублей. </a:t>
            </a:r>
          </a:p>
          <a:p>
            <a:endParaRPr lang="ru-RU" sz="1400" dirty="0">
              <a:solidFill>
                <a:srgbClr val="333333"/>
              </a:solidFill>
            </a:endParaRPr>
          </a:p>
          <a:p>
            <a:r>
              <a:rPr lang="ru-RU" sz="1400" b="0" i="0" dirty="0">
                <a:solidFill>
                  <a:srgbClr val="333333"/>
                </a:solidFill>
                <a:effectLst/>
              </a:rPr>
              <a:t>На текущий момент объем приобретённого за 5 лет портфеля в работе КА оценивается в размере</a:t>
            </a:r>
          </a:p>
          <a:p>
            <a:endParaRPr lang="ru-RU" sz="1400" dirty="0">
              <a:solidFill>
                <a:srgbClr val="333333"/>
              </a:solidFill>
            </a:endParaRPr>
          </a:p>
          <a:p>
            <a:r>
              <a:rPr lang="ru-RU" b="1" i="0" dirty="0">
                <a:solidFill>
                  <a:schemeClr val="bg2"/>
                </a:solidFill>
                <a:effectLst/>
              </a:rPr>
              <a:t>8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400" b="1" i="0" dirty="0">
                <a:solidFill>
                  <a:schemeClr val="bg2"/>
                </a:solidFill>
                <a:effectLst/>
              </a:rPr>
              <a:t>млн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кейсов на сумму </a:t>
            </a:r>
          </a:p>
          <a:p>
            <a:r>
              <a:rPr lang="ru-RU" b="1" i="0" dirty="0">
                <a:solidFill>
                  <a:schemeClr val="bg2"/>
                </a:solidFill>
                <a:effectLst/>
              </a:rPr>
              <a:t>1,4 </a:t>
            </a:r>
            <a:r>
              <a:rPr lang="ru-RU" sz="1400" b="1" i="0" dirty="0">
                <a:solidFill>
                  <a:schemeClr val="bg2"/>
                </a:solidFill>
                <a:effectLst/>
              </a:rPr>
              <a:t>трлн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рублей</a:t>
            </a:r>
          </a:p>
          <a:p>
            <a:endParaRPr lang="ru-RU" sz="1400" b="0" i="0" dirty="0">
              <a:solidFill>
                <a:srgbClr val="333333"/>
              </a:solidFill>
              <a:effectLst/>
            </a:endParaRPr>
          </a:p>
          <a:p>
            <a:endParaRPr lang="ru-RU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039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0AF1A-2CF5-4B9E-8DD6-7933B8FCF293}"/>
              </a:ext>
            </a:extLst>
          </p:cNvPr>
          <p:cNvSpPr/>
          <p:nvPr/>
        </p:nvSpPr>
        <p:spPr>
          <a:xfrm>
            <a:off x="377111" y="4264422"/>
            <a:ext cx="1409856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оценка ЭОС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Доля судебного сегмента в структуре приобретаемого портфеля КА 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B4201EB-2F3E-4494-8C5A-CBA7F99AA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97172"/>
              </p:ext>
            </p:extLst>
          </p:nvPr>
        </p:nvGraphicFramePr>
        <p:xfrm>
          <a:off x="350679" y="1095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29348D0-CB4C-48A6-A6D8-6815989BB5F6}"/>
              </a:ext>
            </a:extLst>
          </p:cNvPr>
          <p:cNvSpPr txBox="1"/>
          <p:nvPr/>
        </p:nvSpPr>
        <p:spPr>
          <a:xfrm>
            <a:off x="5060284" y="1109107"/>
            <a:ext cx="374441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333333"/>
                </a:solidFill>
                <a:effectLst/>
              </a:rPr>
              <a:t>За период 2016 – 2020 г. </a:t>
            </a:r>
            <a:r>
              <a:rPr lang="ru-RU" sz="1400" dirty="0">
                <a:solidFill>
                  <a:srgbClr val="333333"/>
                </a:solidFill>
              </a:rPr>
              <a:t>доля судебного сегмента </a:t>
            </a:r>
          </a:p>
          <a:p>
            <a:r>
              <a:rPr lang="ru-RU" sz="1400" dirty="0">
                <a:solidFill>
                  <a:srgbClr val="333333"/>
                </a:solidFill>
              </a:rPr>
              <a:t>(замена сторон во вновь купленных портфеля, полученные приказы и судебные решения) </a:t>
            </a:r>
          </a:p>
          <a:p>
            <a:r>
              <a:rPr lang="ru-RU" sz="1400" dirty="0">
                <a:solidFill>
                  <a:srgbClr val="333333"/>
                </a:solidFill>
              </a:rPr>
              <a:t>выросла до </a:t>
            </a:r>
            <a:r>
              <a:rPr lang="ru-RU" b="1" dirty="0">
                <a:solidFill>
                  <a:schemeClr val="bg2"/>
                </a:solidFill>
              </a:rPr>
              <a:t>76%</a:t>
            </a:r>
            <a:r>
              <a:rPr lang="ru-RU" sz="1400" dirty="0">
                <a:solidFill>
                  <a:srgbClr val="333333"/>
                </a:solidFill>
              </a:rPr>
              <a:t> в 2019 г., </a:t>
            </a:r>
          </a:p>
          <a:p>
            <a:r>
              <a:rPr lang="ru-RU" sz="1400" dirty="0">
                <a:solidFill>
                  <a:srgbClr val="333333"/>
                </a:solidFill>
              </a:rPr>
              <a:t>показатель 2020 г. зафиксирован на уровне </a:t>
            </a:r>
            <a:r>
              <a:rPr lang="ru-RU" b="1" dirty="0">
                <a:solidFill>
                  <a:schemeClr val="bg2"/>
                </a:solidFill>
              </a:rPr>
              <a:t>65%</a:t>
            </a:r>
            <a:r>
              <a:rPr lang="ru-RU" sz="1400" dirty="0">
                <a:solidFill>
                  <a:srgbClr val="333333"/>
                </a:solidFill>
              </a:rPr>
              <a:t>, что обусловлено фактором пандемии и ограничений, связанных с локдауном. Тенденция роста судебного сегмента во вновь приобретаемых портфелях будет однозначно усиливаться и по итогам 2021 г. может достигнуть </a:t>
            </a:r>
            <a:r>
              <a:rPr lang="ru-RU" b="1" dirty="0">
                <a:solidFill>
                  <a:schemeClr val="bg2"/>
                </a:solidFill>
              </a:rPr>
              <a:t>80%</a:t>
            </a:r>
            <a:endParaRPr lang="ru-RU" b="1" i="0" dirty="0">
              <a:solidFill>
                <a:schemeClr val="bg2"/>
              </a:solidFill>
              <a:effectLst/>
            </a:endParaRPr>
          </a:p>
          <a:p>
            <a:endParaRPr lang="ru-RU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917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0AF1A-2CF5-4B9E-8DD6-7933B8FCF293}"/>
              </a:ext>
            </a:extLst>
          </p:cNvPr>
          <p:cNvSpPr/>
          <p:nvPr/>
        </p:nvSpPr>
        <p:spPr>
          <a:xfrm>
            <a:off x="251520" y="4271847"/>
            <a:ext cx="1409856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оценка ЭОС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6155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Оцениваемый объем действующих исполнительных производств в структуре рабочего портфеля КА 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E73DFCB-3A43-453E-A423-363F106C8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45469"/>
              </p:ext>
            </p:extLst>
          </p:nvPr>
        </p:nvGraphicFramePr>
        <p:xfrm>
          <a:off x="253296" y="1261012"/>
          <a:ext cx="44568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7F8E69C-24AD-4FC5-9721-996286AA0C5A}"/>
              </a:ext>
            </a:extLst>
          </p:cNvPr>
          <p:cNvSpPr txBox="1"/>
          <p:nvPr/>
        </p:nvSpPr>
        <p:spPr>
          <a:xfrm>
            <a:off x="3203848" y="120359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37%</a:t>
            </a:r>
            <a:r>
              <a:rPr lang="ru-RU" dirty="0"/>
              <a:t> от общего </a:t>
            </a:r>
          </a:p>
          <a:p>
            <a:r>
              <a:rPr lang="ru-RU" dirty="0"/>
              <a:t>кол-ва кейсов в работе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E8808F-3F13-448D-A3B0-43B29DB6CF5E}"/>
              </a:ext>
            </a:extLst>
          </p:cNvPr>
          <p:cNvSpPr txBox="1"/>
          <p:nvPr/>
        </p:nvSpPr>
        <p:spPr>
          <a:xfrm>
            <a:off x="5037634" y="1923678"/>
            <a:ext cx="374441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333333"/>
              </a:solidFill>
            </a:endParaRPr>
          </a:p>
          <a:p>
            <a:r>
              <a:rPr lang="ru-RU" sz="1400" b="0" i="0" dirty="0">
                <a:solidFill>
                  <a:srgbClr val="333333"/>
                </a:solidFill>
                <a:effectLst/>
              </a:rPr>
              <a:t>На текущий момент доля кейсов на стадии исполнительного производства оценивается на уровне 37% от общего количества кейсов в работе КА </a:t>
            </a:r>
          </a:p>
          <a:p>
            <a:endParaRPr lang="ru-RU" sz="1400" dirty="0">
              <a:solidFill>
                <a:srgbClr val="333333"/>
              </a:solidFill>
            </a:endParaRPr>
          </a:p>
          <a:p>
            <a:r>
              <a:rPr lang="ru-RU" b="1" dirty="0">
                <a:solidFill>
                  <a:schemeClr val="bg2"/>
                </a:solidFill>
              </a:rPr>
              <a:t>2,96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400" b="1" i="0" dirty="0">
                <a:solidFill>
                  <a:schemeClr val="bg2"/>
                </a:solidFill>
                <a:effectLst/>
              </a:rPr>
              <a:t>млн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кейсов на сумму </a:t>
            </a:r>
          </a:p>
          <a:p>
            <a:r>
              <a:rPr lang="ru-RU" b="1" dirty="0">
                <a:solidFill>
                  <a:schemeClr val="bg2"/>
                </a:solidFill>
              </a:rPr>
              <a:t>503</a:t>
            </a:r>
            <a:r>
              <a:rPr lang="ru-RU" b="1" i="0" dirty="0">
                <a:solidFill>
                  <a:schemeClr val="bg2"/>
                </a:solidFill>
                <a:effectLst/>
              </a:rPr>
              <a:t> </a:t>
            </a:r>
            <a:r>
              <a:rPr lang="ru-RU" sz="1400" b="1" dirty="0">
                <a:solidFill>
                  <a:schemeClr val="bg2"/>
                </a:solidFill>
              </a:rPr>
              <a:t>млрд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 рублей</a:t>
            </a:r>
          </a:p>
          <a:p>
            <a:endParaRPr lang="ru-RU" sz="1400" b="0" i="0" dirty="0">
              <a:solidFill>
                <a:srgbClr val="333333"/>
              </a:solidFill>
              <a:effectLst/>
            </a:endParaRPr>
          </a:p>
          <a:p>
            <a:endParaRPr lang="ru-RU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7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Потенциал роста судебного сегмента в структуре портфеля в 2021 г. 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D64A918E-347B-49B8-AD2E-BA39AC4EA634}"/>
              </a:ext>
            </a:extLst>
          </p:cNvPr>
          <p:cNvSpPr>
            <a:spLocks/>
          </p:cNvSpPr>
          <p:nvPr/>
        </p:nvSpPr>
        <p:spPr bwMode="auto">
          <a:xfrm>
            <a:off x="853006" y="2161026"/>
            <a:ext cx="173100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>
              <a:defRPr/>
            </a:pPr>
            <a:r>
              <a:rPr lang="ru-RU" altLang="en-US" sz="1200" b="1" dirty="0">
                <a:solidFill>
                  <a:srgbClr val="1A2224"/>
                </a:solidFill>
                <a:ea typeface="Roboto Condensed" panose="02000000000000000000" pitchFamily="2" charset="0"/>
              </a:rPr>
              <a:t>ОБЩАЯ ДОЛЯ ИСПОЛНИТЕЛЬНЫХ ПРОИЗВОДСТВ</a:t>
            </a:r>
            <a:endParaRPr lang="en-US" altLang="en-US" sz="1200" b="1" baseline="0" dirty="0">
              <a:solidFill>
                <a:srgbClr val="1A2224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724BB492-4A15-403C-9C41-BC0BBC8EAC8D}"/>
              </a:ext>
            </a:extLst>
          </p:cNvPr>
          <p:cNvSpPr>
            <a:spLocks/>
          </p:cNvSpPr>
          <p:nvPr/>
        </p:nvSpPr>
        <p:spPr bwMode="auto">
          <a:xfrm>
            <a:off x="539751" y="2892477"/>
            <a:ext cx="2471104" cy="99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eaLnBrk="1">
              <a:defRPr/>
            </a:pPr>
            <a:r>
              <a:rPr lang="ru-RU" altLang="en-US" sz="1200" dirty="0">
                <a:ea typeface="Roboto Condensed" panose="02000000000000000000" pitchFamily="2" charset="0"/>
              </a:rPr>
              <a:t>Общая доля исполнительных производств в работе КА по итогам 2021 г. достигнет </a:t>
            </a:r>
            <a:r>
              <a:rPr lang="ru-RU" altLang="en-US" b="1" dirty="0">
                <a:solidFill>
                  <a:schemeClr val="bg2"/>
                </a:solidFill>
                <a:ea typeface="Roboto Condensed" panose="02000000000000000000" pitchFamily="2" charset="0"/>
              </a:rPr>
              <a:t>47%</a:t>
            </a:r>
            <a:r>
              <a:rPr lang="ru-RU" altLang="en-US" sz="1200" dirty="0">
                <a:ea typeface="Roboto Condensed" panose="02000000000000000000" pitchFamily="2" charset="0"/>
              </a:rPr>
              <a:t> - </a:t>
            </a:r>
            <a:r>
              <a:rPr lang="ru-RU" altLang="en-US" b="1" dirty="0">
                <a:solidFill>
                  <a:schemeClr val="bg2"/>
                </a:solidFill>
                <a:ea typeface="Roboto Condensed" panose="02000000000000000000" pitchFamily="2" charset="0"/>
              </a:rPr>
              <a:t>4,3 млн. </a:t>
            </a:r>
            <a:r>
              <a:rPr lang="ru-RU" altLang="en-US" sz="1200" dirty="0">
                <a:ea typeface="Roboto Condensed" panose="02000000000000000000" pitchFamily="2" charset="0"/>
              </a:rPr>
              <a:t>кейсов</a:t>
            </a:r>
          </a:p>
          <a:p>
            <a:pPr eaLnBrk="1">
              <a:defRPr/>
            </a:pPr>
            <a:endParaRPr lang="en-US" altLang="en-US" sz="1200" dirty="0"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8CAD7F33-EA3A-470A-9BE1-FC299212B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2" y="1932279"/>
            <a:ext cx="2431055" cy="0"/>
          </a:xfrm>
          <a:prstGeom prst="line">
            <a:avLst/>
          </a:prstGeom>
          <a:noFill/>
          <a:ln w="50800" cap="flat" cmpd="sng">
            <a:solidFill>
              <a:srgbClr val="9D9D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eaLnBrk="1">
              <a:defRPr/>
            </a:pPr>
            <a:endParaRPr lang="en-US" altLang="en-US" sz="1200" baseline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D9A8BCB7-B1FD-47BE-B958-0700B1BEE3DE}"/>
              </a:ext>
            </a:extLst>
          </p:cNvPr>
          <p:cNvSpPr>
            <a:spLocks/>
          </p:cNvSpPr>
          <p:nvPr/>
        </p:nvSpPr>
        <p:spPr bwMode="auto">
          <a:xfrm>
            <a:off x="689995" y="1304544"/>
            <a:ext cx="2304057" cy="44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>
              <a:lnSpc>
                <a:spcPct val="80000"/>
              </a:lnSpc>
              <a:defRPr/>
            </a:pPr>
            <a:r>
              <a:rPr lang="ru-RU" altLang="en-US" sz="2800" b="1" dirty="0">
                <a:solidFill>
                  <a:srgbClr val="605E60"/>
                </a:solidFill>
                <a:latin typeface="+mj-lt"/>
                <a:ea typeface="Roboto Condensed" panose="02000000000000000000" pitchFamily="2" charset="0"/>
              </a:rPr>
              <a:t>47%</a:t>
            </a:r>
            <a:endParaRPr lang="ru-RU" altLang="en-US" sz="2800" b="1" baseline="0" dirty="0">
              <a:solidFill>
                <a:srgbClr val="605E60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447022A6-B630-4575-9DB9-5BB41290F173}"/>
              </a:ext>
            </a:extLst>
          </p:cNvPr>
          <p:cNvSpPr>
            <a:spLocks/>
          </p:cNvSpPr>
          <p:nvPr/>
        </p:nvSpPr>
        <p:spPr bwMode="auto">
          <a:xfrm>
            <a:off x="3635896" y="1304544"/>
            <a:ext cx="2304057" cy="44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>
              <a:lnSpc>
                <a:spcPct val="80000"/>
              </a:lnSpc>
              <a:defRPr/>
            </a:pPr>
            <a:r>
              <a:rPr lang="ru-RU" altLang="en-US" sz="2800" b="1" dirty="0">
                <a:solidFill>
                  <a:srgbClr val="605E60"/>
                </a:solidFill>
                <a:latin typeface="+mj-lt"/>
                <a:ea typeface="Roboto Condensed" panose="02000000000000000000" pitchFamily="2" charset="0"/>
              </a:rPr>
              <a:t>19%</a:t>
            </a:r>
            <a:endParaRPr lang="ru-RU" altLang="en-US" sz="2800" b="1" baseline="0" dirty="0">
              <a:solidFill>
                <a:srgbClr val="605E60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7E5A9DFC-0D10-42EB-9FB5-EC8B157B0C17}"/>
              </a:ext>
            </a:extLst>
          </p:cNvPr>
          <p:cNvSpPr>
            <a:spLocks/>
          </p:cNvSpPr>
          <p:nvPr/>
        </p:nvSpPr>
        <p:spPr bwMode="auto">
          <a:xfrm>
            <a:off x="6477993" y="1304544"/>
            <a:ext cx="2304057" cy="44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>
              <a:lnSpc>
                <a:spcPct val="80000"/>
              </a:lnSpc>
              <a:defRPr/>
            </a:pPr>
            <a:r>
              <a:rPr lang="ru-RU" altLang="en-US" sz="2800" b="1" dirty="0">
                <a:solidFill>
                  <a:srgbClr val="605E60"/>
                </a:solidFill>
                <a:latin typeface="+mj-lt"/>
                <a:ea typeface="Roboto Condensed" panose="02000000000000000000" pitchFamily="2" charset="0"/>
              </a:rPr>
              <a:t>28%</a:t>
            </a:r>
            <a:endParaRPr lang="ru-RU" altLang="en-US" sz="2800" b="1" baseline="0" dirty="0">
              <a:solidFill>
                <a:srgbClr val="605E60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4F036BF4-B55C-4FBA-B982-269D2ABC6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3113" y="1923678"/>
            <a:ext cx="2431055" cy="0"/>
          </a:xfrm>
          <a:prstGeom prst="line">
            <a:avLst/>
          </a:prstGeom>
          <a:noFill/>
          <a:ln w="50800" cap="flat" cmpd="sng">
            <a:solidFill>
              <a:srgbClr val="9D9D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eaLnBrk="1">
              <a:defRPr/>
            </a:pPr>
            <a:endParaRPr lang="en-US" altLang="en-US" sz="1200" baseline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E5A81161-2A86-4ACD-892A-41773292C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425" y="1923678"/>
            <a:ext cx="2431055" cy="0"/>
          </a:xfrm>
          <a:prstGeom prst="line">
            <a:avLst/>
          </a:prstGeom>
          <a:noFill/>
          <a:ln w="50800" cap="flat" cmpd="sng">
            <a:solidFill>
              <a:srgbClr val="9D9D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 eaLnBrk="1">
              <a:defRPr/>
            </a:pPr>
            <a:endParaRPr lang="en-US" altLang="en-US" sz="1200" baseline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2BD02194-A97A-48BE-A343-BD8FF01F95EC}"/>
              </a:ext>
            </a:extLst>
          </p:cNvPr>
          <p:cNvSpPr>
            <a:spLocks/>
          </p:cNvSpPr>
          <p:nvPr/>
        </p:nvSpPr>
        <p:spPr bwMode="auto">
          <a:xfrm>
            <a:off x="3921111" y="2047369"/>
            <a:ext cx="1731009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>
              <a:defRPr/>
            </a:pPr>
            <a:r>
              <a:rPr lang="ru-RU" altLang="en-US" sz="1200" b="1" dirty="0">
                <a:solidFill>
                  <a:srgbClr val="1A2224"/>
                </a:solidFill>
                <a:ea typeface="Roboto Condensed" panose="02000000000000000000" pitchFamily="2" charset="0"/>
              </a:rPr>
              <a:t>ОБЩАЯ ДОЛЯ ИСПОЛНИТЕЛЬНЫХ ПРОИЗВОДСТВ</a:t>
            </a:r>
            <a:r>
              <a:rPr lang="en-US" altLang="en-US" sz="1200" b="1" dirty="0">
                <a:solidFill>
                  <a:srgbClr val="1A2224"/>
                </a:solidFill>
                <a:ea typeface="Roboto Condensed" panose="02000000000000000000" pitchFamily="2" charset="0"/>
              </a:rPr>
              <a:t> </a:t>
            </a:r>
            <a:r>
              <a:rPr lang="ru-RU" altLang="en-US" sz="1200" b="1" dirty="0">
                <a:solidFill>
                  <a:srgbClr val="1A2224"/>
                </a:solidFill>
                <a:ea typeface="Roboto Condensed" panose="02000000000000000000" pitchFamily="2" charset="0"/>
              </a:rPr>
              <a:t>ПО ЗАМЕНЕ СТОРОН</a:t>
            </a:r>
            <a:endParaRPr lang="en-US" altLang="en-US" sz="1200" b="1" baseline="0" dirty="0">
              <a:solidFill>
                <a:srgbClr val="1A2224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3015863A-BD45-484E-96AD-319181C07644}"/>
              </a:ext>
            </a:extLst>
          </p:cNvPr>
          <p:cNvSpPr>
            <a:spLocks/>
          </p:cNvSpPr>
          <p:nvPr/>
        </p:nvSpPr>
        <p:spPr bwMode="auto">
          <a:xfrm>
            <a:off x="6732240" y="1926193"/>
            <a:ext cx="1731009" cy="10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eaLnBrk="1">
              <a:defRPr/>
            </a:pPr>
            <a:r>
              <a:rPr lang="ru-RU" altLang="en-US" sz="1200" b="1" dirty="0">
                <a:solidFill>
                  <a:srgbClr val="1A2224"/>
                </a:solidFill>
                <a:ea typeface="Roboto Condensed" panose="02000000000000000000" pitchFamily="2" charset="0"/>
              </a:rPr>
              <a:t>ОБЩАЯ ДОЛЯ ИСПОЛНИТЕЛЬНЫХ ПРОИЗВОДСТВ</a:t>
            </a:r>
            <a:r>
              <a:rPr lang="en-US" altLang="en-US" sz="1200" b="1" dirty="0">
                <a:solidFill>
                  <a:srgbClr val="1A2224"/>
                </a:solidFill>
                <a:ea typeface="Roboto Condensed" panose="02000000000000000000" pitchFamily="2" charset="0"/>
              </a:rPr>
              <a:t> </a:t>
            </a:r>
            <a:r>
              <a:rPr lang="ru-RU" altLang="en-US" sz="1200" b="1" dirty="0">
                <a:solidFill>
                  <a:srgbClr val="1A2224"/>
                </a:solidFill>
                <a:ea typeface="Roboto Condensed" panose="02000000000000000000" pitchFamily="2" charset="0"/>
              </a:rPr>
              <a:t>ПО ПРИКАЗНОМУ И ИСКОВОМУ ПРО-ВУ</a:t>
            </a:r>
            <a:endParaRPr lang="en-US" altLang="en-US" sz="1200" b="1" baseline="0" dirty="0">
              <a:solidFill>
                <a:srgbClr val="1A2224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6763CDA-56B6-42C3-B8BF-AE0B850D36A7}"/>
              </a:ext>
            </a:extLst>
          </p:cNvPr>
          <p:cNvSpPr>
            <a:spLocks/>
          </p:cNvSpPr>
          <p:nvPr/>
        </p:nvSpPr>
        <p:spPr bwMode="auto">
          <a:xfrm>
            <a:off x="3682424" y="2875739"/>
            <a:ext cx="2471104" cy="113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eaLnBrk="1">
              <a:defRPr/>
            </a:pPr>
            <a:r>
              <a:rPr lang="ru-RU" altLang="en-US" sz="1200" dirty="0">
                <a:ea typeface="Roboto Condensed" panose="02000000000000000000" pitchFamily="2" charset="0"/>
              </a:rPr>
              <a:t>Доля исполнительных производств в работе КА с заменой стороны итогам 2021 г. достигнет </a:t>
            </a:r>
            <a:r>
              <a:rPr lang="ru-RU" altLang="en-US" b="1" dirty="0">
                <a:solidFill>
                  <a:schemeClr val="bg2"/>
                </a:solidFill>
                <a:ea typeface="Roboto Condensed" panose="02000000000000000000" pitchFamily="2" charset="0"/>
              </a:rPr>
              <a:t>19%</a:t>
            </a:r>
            <a:r>
              <a:rPr lang="ru-RU" altLang="en-US" sz="1200" dirty="0">
                <a:ea typeface="Roboto Condensed" panose="02000000000000000000" pitchFamily="2" charset="0"/>
              </a:rPr>
              <a:t> - </a:t>
            </a:r>
            <a:r>
              <a:rPr lang="ru-RU" altLang="en-US" b="1" dirty="0">
                <a:solidFill>
                  <a:schemeClr val="bg2"/>
                </a:solidFill>
                <a:ea typeface="Roboto Condensed" panose="02000000000000000000" pitchFamily="2" charset="0"/>
              </a:rPr>
              <a:t>1,7 млн. </a:t>
            </a:r>
            <a:r>
              <a:rPr lang="ru-RU" altLang="en-US" sz="1200" dirty="0">
                <a:ea typeface="Roboto Condensed" panose="02000000000000000000" pitchFamily="2" charset="0"/>
              </a:rPr>
              <a:t>кейсов</a:t>
            </a:r>
          </a:p>
          <a:p>
            <a:pPr eaLnBrk="1">
              <a:defRPr/>
            </a:pPr>
            <a:endParaRPr lang="en-US" altLang="en-US" sz="1200" dirty="0"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6C63479-E03F-4FF1-A0A3-D668CD3E3F07}"/>
              </a:ext>
            </a:extLst>
          </p:cNvPr>
          <p:cNvSpPr>
            <a:spLocks/>
          </p:cNvSpPr>
          <p:nvPr/>
        </p:nvSpPr>
        <p:spPr bwMode="auto">
          <a:xfrm>
            <a:off x="6499836" y="2875739"/>
            <a:ext cx="2471104" cy="135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eaLnBrk="1">
              <a:defRPr/>
            </a:pPr>
            <a:r>
              <a:rPr lang="ru-RU" altLang="en-US" sz="1200" dirty="0">
                <a:ea typeface="Roboto Condensed" panose="02000000000000000000" pitchFamily="2" charset="0"/>
              </a:rPr>
              <a:t>Доля исполнительных производств в работе КА по приказному и исковому производству по итогам 2021 г. достигнет </a:t>
            </a:r>
            <a:r>
              <a:rPr lang="ru-RU" altLang="en-US" b="1" dirty="0">
                <a:solidFill>
                  <a:schemeClr val="bg2"/>
                </a:solidFill>
                <a:ea typeface="Roboto Condensed" panose="02000000000000000000" pitchFamily="2" charset="0"/>
              </a:rPr>
              <a:t>28%</a:t>
            </a:r>
            <a:r>
              <a:rPr lang="ru-RU" altLang="en-US" sz="1200" dirty="0">
                <a:ea typeface="Roboto Condensed" panose="02000000000000000000" pitchFamily="2" charset="0"/>
              </a:rPr>
              <a:t> - </a:t>
            </a:r>
            <a:r>
              <a:rPr lang="ru-RU" altLang="en-US" b="1" dirty="0">
                <a:solidFill>
                  <a:schemeClr val="bg2"/>
                </a:solidFill>
                <a:ea typeface="Roboto Condensed" panose="02000000000000000000" pitchFamily="2" charset="0"/>
              </a:rPr>
              <a:t>2,6 млн. </a:t>
            </a:r>
            <a:r>
              <a:rPr lang="ru-RU" altLang="en-US" sz="1200" dirty="0">
                <a:ea typeface="Roboto Condensed" panose="02000000000000000000" pitchFamily="2" charset="0"/>
              </a:rPr>
              <a:t>кейсов</a:t>
            </a:r>
          </a:p>
          <a:p>
            <a:pPr eaLnBrk="1">
              <a:defRPr/>
            </a:pPr>
            <a:endParaRPr lang="en-US" altLang="en-US" sz="1200" dirty="0">
              <a:latin typeface="+mn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47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6155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Накопленная практика в рамках исполнительных производств: возникшие факторы, стоящие вызовы 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1" name="Graphic 15">
            <a:extLst>
              <a:ext uri="{FF2B5EF4-FFF2-40B4-BE49-F238E27FC236}">
                <a16:creationId xmlns:a16="http://schemas.microsoft.com/office/drawing/2014/main" id="{368DD8C8-38E7-470D-96A1-D6B7311C1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182" y="1672136"/>
            <a:ext cx="1008112" cy="1043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EB3711-875A-4061-9243-8CA00EFA1728}"/>
              </a:ext>
            </a:extLst>
          </p:cNvPr>
          <p:cNvSpPr txBox="1"/>
          <p:nvPr/>
        </p:nvSpPr>
        <p:spPr>
          <a:xfrm>
            <a:off x="1619672" y="1275606"/>
            <a:ext cx="734481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33333"/>
                </a:solidFill>
              </a:rPr>
              <a:t>Нагрузка на ФССП. </a:t>
            </a:r>
            <a:r>
              <a:rPr lang="ru-RU" sz="1400" dirty="0">
                <a:solidFill>
                  <a:srgbClr val="333333"/>
                </a:solidFill>
              </a:rPr>
              <a:t>Рост сегмента увеличивает нагрузку на Службу. За период с 2016-2020 г. количество исполнительных производств на одного судебного пристава-исполнителя увеличилось на 36%.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33333"/>
                </a:solidFill>
              </a:rPr>
              <a:t>Электронный документооборот.</a:t>
            </a:r>
            <a:r>
              <a:rPr lang="ru-RU" sz="1400" dirty="0">
                <a:solidFill>
                  <a:srgbClr val="333333"/>
                </a:solidFill>
              </a:rPr>
              <a:t> Скорейшее внедрение процедур способно «амортизировать» негативные последствия роста нагрузки на исполнение: рост % рассмотренных заявлений, кратное снижение сроков ответов, снижение уровня бумажной корреспонденции, снижение количества заявлений приставам и жалоб на Службу</a:t>
            </a:r>
          </a:p>
          <a:p>
            <a:endParaRPr lang="ru-RU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66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3.88976;13.88976;28.34646;28.34646;42.23622;0;0;"/>
  <p:tag name="VCT-BULLETVISIBILITY" val="G ***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/15/2016 17:51:48"/>
  <p:tag name="VCTMASTER" val="150520_EOSTMP1501_PPT-EN-16-9"/>
  <p:tag name="VCT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3.88976;13.88976;28.34646;28.34646;42.23622;0;0;"/>
  <p:tag name="VCT-BULLETVISIBILITY" val="G ***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/15/2016 17:51:48"/>
  <p:tag name="VCTMASTER" val="150520_EOSTMP1501_PPT-EN-16-9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150520_EOSTMP1501_PPT-EN-16-9">
  <a:themeElements>
    <a:clrScheme name="EOS">
      <a:dk1>
        <a:srgbClr val="000000"/>
      </a:dk1>
      <a:lt1>
        <a:srgbClr val="FFFFFF"/>
      </a:lt1>
      <a:dk2>
        <a:srgbClr val="4D4D4C"/>
      </a:dk2>
      <a:lt2>
        <a:srgbClr val="9E2B11"/>
      </a:lt2>
      <a:accent1>
        <a:srgbClr val="B15541"/>
      </a:accent1>
      <a:accent2>
        <a:srgbClr val="717170"/>
      </a:accent2>
      <a:accent3>
        <a:srgbClr val="949494"/>
      </a:accent3>
      <a:accent4>
        <a:srgbClr val="B8B8B7"/>
      </a:accent4>
      <a:accent5>
        <a:srgbClr val="DBDBDB"/>
      </a:accent5>
      <a:accent6>
        <a:srgbClr val="E4E4E4"/>
      </a:accent6>
      <a:hlink>
        <a:srgbClr val="9C301A"/>
      </a:hlink>
      <a:folHlink>
        <a:srgbClr val="9C301A"/>
      </a:folHlink>
    </a:clrScheme>
    <a:fontScheme name="EOS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50520_EOSTMP1501_PPT-EN-16-9">
  <a:themeElements>
    <a:clrScheme name="EOS">
      <a:dk1>
        <a:srgbClr val="000000"/>
      </a:dk1>
      <a:lt1>
        <a:srgbClr val="FFFFFF"/>
      </a:lt1>
      <a:dk2>
        <a:srgbClr val="4D4D4C"/>
      </a:dk2>
      <a:lt2>
        <a:srgbClr val="9E2B11"/>
      </a:lt2>
      <a:accent1>
        <a:srgbClr val="B15541"/>
      </a:accent1>
      <a:accent2>
        <a:srgbClr val="717170"/>
      </a:accent2>
      <a:accent3>
        <a:srgbClr val="949494"/>
      </a:accent3>
      <a:accent4>
        <a:srgbClr val="B8B8B7"/>
      </a:accent4>
      <a:accent5>
        <a:srgbClr val="DBDBDB"/>
      </a:accent5>
      <a:accent6>
        <a:srgbClr val="E4E4E4"/>
      </a:accent6>
      <a:hlink>
        <a:srgbClr val="9C301A"/>
      </a:hlink>
      <a:folHlink>
        <a:srgbClr val="9C301A"/>
      </a:folHlink>
    </a:clrScheme>
    <a:fontScheme name="EOS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EOS">
      <a:dk1>
        <a:srgbClr val="000000"/>
      </a:dk1>
      <a:lt1>
        <a:srgbClr val="FFFFFF"/>
      </a:lt1>
      <a:dk2>
        <a:srgbClr val="666366"/>
      </a:dk2>
      <a:lt2>
        <a:srgbClr val="9C301A"/>
      </a:lt2>
      <a:accent1>
        <a:srgbClr val="B05948"/>
      </a:accent1>
      <a:accent2>
        <a:srgbClr val="858285"/>
      </a:accent2>
      <a:accent3>
        <a:srgbClr val="A2A1A3"/>
      </a:accent3>
      <a:accent4>
        <a:srgbClr val="C2C1C2"/>
      </a:accent4>
      <a:accent5>
        <a:srgbClr val="E0E0E0"/>
      </a:accent5>
      <a:accent6>
        <a:srgbClr val="FFFFFF"/>
      </a:accent6>
      <a:hlink>
        <a:srgbClr val="9C301A"/>
      </a:hlink>
      <a:folHlink>
        <a:srgbClr val="9C301A"/>
      </a:folHlink>
    </a:clrScheme>
    <a:fontScheme name="EOS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150520_EOSTMP1501_PPT-EN-16-9</Template>
  <TotalTime>10389</TotalTime>
  <Words>469</Words>
  <Application>Microsoft Office PowerPoint</Application>
  <PresentationFormat>Экран (16:9)</PresentationFormat>
  <Paragraphs>67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150520_EOSTMP1501_PPT-EN-16-9</vt:lpstr>
      <vt:lpstr>1_150520_EOSTMP1501_PPT-EN-16-9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EOS Group</dc:title>
  <dc:creator>TrapperN</dc:creator>
  <cp:lastModifiedBy>Иван Комиссаров</cp:lastModifiedBy>
  <cp:revision>624</cp:revision>
  <cp:lastPrinted>2019-09-17T06:48:34Z</cp:lastPrinted>
  <dcterms:created xsi:type="dcterms:W3CDTF">2015-05-26T10:13:39Z</dcterms:created>
  <dcterms:modified xsi:type="dcterms:W3CDTF">2021-05-27T13:57:09Z</dcterms:modified>
</cp:coreProperties>
</file>